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446" r:id="rId18"/>
    <p:sldId id="398" r:id="rId19"/>
    <p:sldId id="441" r:id="rId20"/>
    <p:sldId id="444" r:id="rId21"/>
    <p:sldId id="405" r:id="rId22"/>
    <p:sldId id="407" r:id="rId23"/>
    <p:sldId id="408" r:id="rId24"/>
    <p:sldId id="409" r:id="rId25"/>
    <p:sldId id="410" r:id="rId26"/>
    <p:sldId id="423" r:id="rId27"/>
    <p:sldId id="411" r:id="rId28"/>
    <p:sldId id="412" r:id="rId29"/>
    <p:sldId id="445" r:id="rId30"/>
    <p:sldId id="425" r:id="rId31"/>
    <p:sldId id="432" r:id="rId32"/>
    <p:sldId id="430" r:id="rId33"/>
    <p:sldId id="427" r:id="rId34"/>
    <p:sldId id="428" r:id="rId35"/>
    <p:sldId id="400" r:id="rId36"/>
    <p:sldId id="439" r:id="rId37"/>
    <p:sldId id="415" r:id="rId38"/>
    <p:sldId id="440" r:id="rId39"/>
    <p:sldId id="447" r:id="rId40"/>
    <p:sldId id="422" r:id="rId41"/>
    <p:sldId id="417" r:id="rId42"/>
    <p:sldId id="418" r:id="rId43"/>
    <p:sldId id="419" r:id="rId44"/>
    <p:sldId id="437" r:id="rId45"/>
    <p:sldId id="397" r:id="rId46"/>
    <p:sldId id="401" r:id="rId47"/>
    <p:sldId id="28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8" autoAdjust="0"/>
    <p:restoredTop sz="73427" autoAdjust="0"/>
  </p:normalViewPr>
  <p:slideViewPr>
    <p:cSldViewPr>
      <p:cViewPr varScale="1">
        <p:scale>
          <a:sx n="81" d="100"/>
          <a:sy n="81" d="100"/>
        </p:scale>
        <p:origin x="2172" y="78"/>
      </p:cViewPr>
      <p:guideLst>
        <p:guide orient="horz" pos="890"/>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典型陆地碳循环模型</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陆地碳循环模型开放式对比系统框架设计</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陆地碳循环开放式数据资源组件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陆地碳循环开放式模型资源组件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陆地碳循环数据和模型服务容器</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陆地碳循环开放式对比方法组件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陆地碳循环模型开放式对比方案详细设计</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陆地碳循环模型对比执行引擎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E2456EF7-7DCD-4FC2-8DDC-5072D637274D}" type="presOf" srcId="{38D1BAFE-4569-4F97-9F33-39E259B95E6E}" destId="{1B766321-C4FA-472A-B4AD-6C4C1CCF9BAD}"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陆地碳循环模型开放式对比原型系统构建</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en-US" altLang="zh-CN" sz="1800" b="0" dirty="0" smtClean="0">
              <a:solidFill>
                <a:schemeClr val="tx1"/>
              </a:solidFill>
            </a:rPr>
            <a:t>IBIS</a:t>
          </a:r>
          <a:r>
            <a:rPr lang="zh-CN" altLang="en-US" sz="1800" b="0" dirty="0" smtClean="0">
              <a:solidFill>
                <a:schemeClr val="tx1"/>
              </a:solidFill>
            </a:rPr>
            <a:t>、</a:t>
          </a:r>
          <a:r>
            <a:rPr lang="en-US" altLang="zh-CN" sz="1800" b="0" dirty="0" smtClean="0">
              <a:solidFill>
                <a:schemeClr val="tx1"/>
              </a:solidFill>
            </a:rPr>
            <a:t>Biome-BGC</a:t>
          </a:r>
          <a:r>
            <a:rPr lang="zh-CN" altLang="en-US" sz="1800" b="0" dirty="0" smtClean="0">
              <a:solidFill>
                <a:schemeClr val="tx1"/>
              </a:solidFill>
            </a:rPr>
            <a:t>和</a:t>
          </a:r>
          <a:r>
            <a:rPr lang="en-US" altLang="zh-CN" sz="1800" b="0" dirty="0" smtClean="0">
              <a:solidFill>
                <a:schemeClr val="tx1"/>
              </a:solidFill>
            </a:rPr>
            <a:t>LPJ</a:t>
          </a:r>
          <a:r>
            <a:rPr lang="zh-CN" altLang="en-US" sz="1800" b="0" dirty="0" smtClean="0">
              <a:solidFill>
                <a:schemeClr val="tx1"/>
              </a:solidFill>
            </a:rPr>
            <a:t>的对比实验</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2"/>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2"/>
      <dgm:spPr/>
      <dgm:t>
        <a:bodyPr/>
        <a:lstStyle/>
        <a:p>
          <a:endParaRPr lang="zh-CN" altLang="en-US"/>
        </a:p>
      </dgm:t>
    </dgm:pt>
    <dgm:pt modelId="{FCFBA8EB-711E-4F1D-BC36-7079327117EF}" type="pres">
      <dgm:prSet presAssocID="{38D1BAFE-4569-4F97-9F33-39E259B95E6E}" presName="dstNode" presStyleLbl="node1" presStyleIdx="0" presStyleCnt="2"/>
      <dgm:spPr/>
      <dgm:t>
        <a:bodyPr/>
        <a:lstStyle/>
        <a:p>
          <a:endParaRPr lang="zh-CN" altLang="en-US"/>
        </a:p>
      </dgm:t>
    </dgm:pt>
    <dgm:pt modelId="{AFC976D7-9440-4345-B0CF-A8AB95496C78}" type="pres">
      <dgm:prSet presAssocID="{93B3644D-9165-49DB-A12E-70D0E35CC7D6}" presName="text_1" presStyleLbl="node1" presStyleIdx="0" presStyleCnt="2">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2"/>
      <dgm:spPr/>
      <dgm:t>
        <a:bodyPr/>
        <a:lstStyle/>
        <a:p>
          <a:endParaRPr lang="zh-CN" altLang="en-US"/>
        </a:p>
      </dgm:t>
    </dgm:pt>
    <dgm:pt modelId="{3A6A74A7-3958-4030-BB60-E02E0571FDDF}" type="pres">
      <dgm:prSet presAssocID="{616C2972-3876-4609-8C66-B0F5AA68046D}" presName="text_2" presStyleLbl="node1" presStyleIdx="1" presStyleCnt="2">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2"/>
      <dgm:spPr/>
      <dgm:t>
        <a:bodyPr/>
        <a:lstStyle/>
        <a:p>
          <a:endParaRPr lang="zh-CN" altLang="en-US"/>
        </a:p>
      </dgm:t>
    </dgm:pt>
  </dgm:ptLst>
  <dgm:cxnL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E2456EF7-7DCD-4FC2-8DDC-5072D637274D}" type="presOf" srcId="{38D1BAFE-4569-4F97-9F33-39E259B95E6E}" destId="{1B766321-C4FA-472A-B4AD-6C4C1CCF9BAD}"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典型陆地碳循环模型</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陆地碳循环模型开放式对比系统框架设计</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陆地碳循环开放式数据资源组件</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陆地碳循环开放式模型资源组件</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陆地碳循环数据和模型服务容器</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27720" y="-481443"/>
          <a:ext cx="3730583" cy="3730583"/>
        </a:xfrm>
        <a:prstGeom prst="blockArc">
          <a:avLst>
            <a:gd name="adj1" fmla="val 18900000"/>
            <a:gd name="adj2" fmla="val 2700000"/>
            <a:gd name="adj3" fmla="val 579"/>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387637" y="276769"/>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陆地碳循环开放式对比方法组件</a:t>
          </a:r>
          <a:endParaRPr lang="zh-CN" altLang="en-US" sz="1800" b="0" kern="1200" dirty="0">
            <a:solidFill>
              <a:schemeClr val="tx1"/>
            </a:solidFill>
          </a:endParaRPr>
        </a:p>
      </dsp:txBody>
      <dsp:txXfrm>
        <a:off x="387637" y="276769"/>
        <a:ext cx="5673649" cy="553539"/>
      </dsp:txXfrm>
    </dsp:sp>
    <dsp:sp modelId="{4F899912-E96C-40B9-9D6A-74DCFD01A28D}">
      <dsp:nvSpPr>
        <dsp:cNvPr id="0" name=""/>
        <dsp:cNvSpPr/>
      </dsp:nvSpPr>
      <dsp:spPr>
        <a:xfrm>
          <a:off x="41675" y="207577"/>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88849" y="1107078"/>
          <a:ext cx="5472438"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陆地碳循环模型开放式对比方案详细设计</a:t>
          </a:r>
          <a:endParaRPr lang="zh-CN" altLang="en-US" sz="1800" b="0" kern="1200" dirty="0">
            <a:solidFill>
              <a:schemeClr val="tx1"/>
            </a:solidFill>
          </a:endParaRPr>
        </a:p>
      </dsp:txBody>
      <dsp:txXfrm>
        <a:off x="588849" y="1107078"/>
        <a:ext cx="5472438" cy="553539"/>
      </dsp:txXfrm>
    </dsp:sp>
    <dsp:sp modelId="{B746CE0B-9AE2-4713-A4B8-D18F45C949EE}">
      <dsp:nvSpPr>
        <dsp:cNvPr id="0" name=""/>
        <dsp:cNvSpPr/>
      </dsp:nvSpPr>
      <dsp:spPr>
        <a:xfrm>
          <a:off x="242887" y="1037886"/>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387637" y="1937387"/>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陆地碳循环模型对比执行引擎</a:t>
          </a:r>
          <a:endParaRPr lang="zh-CN" altLang="en-US" sz="1800" b="0" kern="1200" dirty="0">
            <a:solidFill>
              <a:schemeClr val="tx1"/>
            </a:solidFill>
          </a:endParaRPr>
        </a:p>
      </dsp:txBody>
      <dsp:txXfrm>
        <a:off x="387637" y="1937387"/>
        <a:ext cx="5673649" cy="553539"/>
      </dsp:txXfrm>
    </dsp:sp>
    <dsp:sp modelId="{B9C54F1B-54EB-4CE9-AAB9-2343265AE270}">
      <dsp:nvSpPr>
        <dsp:cNvPr id="0" name=""/>
        <dsp:cNvSpPr/>
      </dsp:nvSpPr>
      <dsp:spPr>
        <a:xfrm>
          <a:off x="41675" y="1868194"/>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52520" y="-488335"/>
          <a:ext cx="3784437" cy="3784437"/>
        </a:xfrm>
        <a:prstGeom prst="blockArc">
          <a:avLst>
            <a:gd name="adj1" fmla="val 18900000"/>
            <a:gd name="adj2" fmla="val 2700000"/>
            <a:gd name="adj3" fmla="val 571"/>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516137" y="401117"/>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陆地碳循环模型开放式对比原型系统构建</a:t>
          </a:r>
          <a:endParaRPr lang="zh-CN" altLang="en-US" sz="1800" b="0" kern="1200" dirty="0">
            <a:solidFill>
              <a:schemeClr val="tx1"/>
            </a:solidFill>
          </a:endParaRPr>
        </a:p>
      </dsp:txBody>
      <dsp:txXfrm>
        <a:off x="516137" y="401117"/>
        <a:ext cx="5565051" cy="802122"/>
      </dsp:txXfrm>
    </dsp:sp>
    <dsp:sp modelId="{4F899912-E96C-40B9-9D6A-74DCFD01A28D}">
      <dsp:nvSpPr>
        <dsp:cNvPr id="0" name=""/>
        <dsp:cNvSpPr/>
      </dsp:nvSpPr>
      <dsp:spPr>
        <a:xfrm>
          <a:off x="14810" y="300852"/>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16137" y="1604525"/>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en-US" altLang="zh-CN" sz="1800" b="0" kern="1200" dirty="0" smtClean="0">
              <a:solidFill>
                <a:schemeClr val="tx1"/>
              </a:solidFill>
            </a:rPr>
            <a:t>IBIS</a:t>
          </a:r>
          <a:r>
            <a:rPr lang="zh-CN" altLang="en-US" sz="1800" b="0" kern="1200" dirty="0" smtClean="0">
              <a:solidFill>
                <a:schemeClr val="tx1"/>
              </a:solidFill>
            </a:rPr>
            <a:t>、</a:t>
          </a:r>
          <a:r>
            <a:rPr lang="en-US" altLang="zh-CN" sz="1800" b="0" kern="1200" dirty="0" smtClean="0">
              <a:solidFill>
                <a:schemeClr val="tx1"/>
              </a:solidFill>
            </a:rPr>
            <a:t>Biome-BGC</a:t>
          </a:r>
          <a:r>
            <a:rPr lang="zh-CN" altLang="en-US" sz="1800" b="0" kern="1200" dirty="0" smtClean="0">
              <a:solidFill>
                <a:schemeClr val="tx1"/>
              </a:solidFill>
            </a:rPr>
            <a:t>和</a:t>
          </a:r>
          <a:r>
            <a:rPr lang="en-US" altLang="zh-CN" sz="1800" b="0" kern="1200" dirty="0" smtClean="0">
              <a:solidFill>
                <a:schemeClr val="tx1"/>
              </a:solidFill>
            </a:rPr>
            <a:t>LPJ</a:t>
          </a:r>
          <a:r>
            <a:rPr lang="zh-CN" altLang="en-US" sz="1800" b="0" kern="1200" dirty="0" smtClean="0">
              <a:solidFill>
                <a:schemeClr val="tx1"/>
              </a:solidFill>
            </a:rPr>
            <a:t>的对比实验</a:t>
          </a:r>
          <a:endParaRPr lang="zh-CN" altLang="en-US" sz="1800" b="0" kern="1200" dirty="0">
            <a:solidFill>
              <a:schemeClr val="tx1"/>
            </a:solidFill>
          </a:endParaRPr>
        </a:p>
      </dsp:txBody>
      <dsp:txXfrm>
        <a:off x="516137" y="1604525"/>
        <a:ext cx="5565051" cy="802122"/>
      </dsp:txXfrm>
    </dsp:sp>
    <dsp:sp modelId="{B746CE0B-9AE2-4713-A4B8-D18F45C949EE}">
      <dsp:nvSpPr>
        <dsp:cNvPr id="0" name=""/>
        <dsp:cNvSpPr/>
      </dsp:nvSpPr>
      <dsp:spPr>
        <a:xfrm>
          <a:off x="14810" y="1504260"/>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zh-CN" altLang="en-US" baseline="0" dirty="0" smtClean="0"/>
              <a:t>各位老师同学大家早上好，我叫沈超然，我的指导老师是陈旻教授，我的论文题目是</a:t>
            </a:r>
            <a:r>
              <a:rPr lang="zh-CN" altLang="en-US" sz="1200" kern="1200" baseline="0" dirty="0" smtClean="0">
                <a:solidFill>
                  <a:schemeClr val="tx1"/>
                </a:solidFill>
                <a:latin typeface="+mn-lt"/>
                <a:ea typeface="+mn-ea"/>
                <a:cs typeface="+mn-cs"/>
              </a:rPr>
              <a:t>陆地碳循环模型的开放式对比系统构建方法研究</a:t>
            </a:r>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纵观陆地碳循环模型的起源、发展和应用，陆地碳循环模型在机理上越来越复杂，数量少越来越多样。</a:t>
            </a:r>
            <a:endParaRPr lang="en-US" altLang="zh-CN" dirty="0" smtClean="0"/>
          </a:p>
          <a:p>
            <a:r>
              <a:rPr lang="zh-CN" altLang="en-US" dirty="0" smtClean="0"/>
              <a:t>陆地碳循环模型的对比方案逐渐区域成熟，但仍面临着一些亟待解决的问题：</a:t>
            </a:r>
            <a:endParaRPr lang="en-US" altLang="zh-CN" dirty="0" smtClean="0"/>
          </a:p>
          <a:p>
            <a:r>
              <a:rPr lang="zh-CN" altLang="en-US" dirty="0" smtClean="0"/>
              <a:t>在模型对比流程上。。。</a:t>
            </a:r>
            <a:endParaRPr lang="en-US" altLang="zh-CN" dirty="0" smtClean="0"/>
          </a:p>
          <a:p>
            <a:r>
              <a:rPr lang="zh-CN" altLang="en-US" dirty="0" smtClean="0"/>
              <a:t>在模型对比结果上。。。</a:t>
            </a:r>
            <a:endParaRPr lang="en-US" altLang="zh-CN" dirty="0" smtClean="0"/>
          </a:p>
          <a:p>
            <a:r>
              <a:rPr lang="zh-CN" altLang="en-US" dirty="0" smtClean="0"/>
              <a:t>在模型对比方案上。。。</a:t>
            </a:r>
            <a:endParaRPr lang="en-US" altLang="zh-CN" dirty="0" smtClean="0"/>
          </a:p>
          <a:p>
            <a:r>
              <a:rPr lang="zh-CN" altLang="en-US" dirty="0" smtClean="0"/>
              <a:t>因此，本文基于</a:t>
            </a:r>
            <a:r>
              <a:rPr lang="en-US" altLang="zh-CN" dirty="0" smtClean="0"/>
              <a:t>Web Service</a:t>
            </a:r>
            <a:r>
              <a:rPr lang="zh-CN" altLang="en-US" dirty="0" smtClean="0"/>
              <a:t>来构建一个开放式的陆地碳循环模型对比系统</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第三点、研究目标和技术路线</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11</a:t>
            </a:fld>
            <a:endParaRPr lang="zh-CN" altLang="en-US"/>
          </a:p>
        </p:txBody>
      </p:sp>
    </p:spTree>
    <p:extLst>
      <p:ext uri="{BB962C8B-B14F-4D97-AF65-F5344CB8AC3E}">
        <p14:creationId xmlns:p14="http://schemas.microsoft.com/office/powerpoint/2010/main" val="65949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本文的研究目标是</a:t>
            </a:r>
            <a:endParaRPr lang="en-US" altLang="zh-CN" dirty="0" smtClean="0"/>
          </a:p>
          <a:p>
            <a:pPr lvl="0"/>
            <a:r>
              <a:rPr lang="zh-CN" altLang="en-US" sz="1200" dirty="0" smtClean="0">
                <a:latin typeface="宋体" panose="02010600030101010101" pitchFamily="2" charset="-122"/>
                <a:ea typeface="+mn-ea"/>
              </a:rPr>
              <a:t>构建一个兼具灵活性、稳定性和可扩展性的陆地碳循环模型开放式对比系统架构。</a:t>
            </a:r>
            <a:endParaRPr lang="zh-CN"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设计陆地碳循环模型、数据和对比方法的服务组件封装方法。</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设计陆地碳循环模型对比执行引擎。</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第三步是陆地碳循环服务资源的封装和发布，包括模型服务、数据服务和对比方法服务三种，本文将服务发布流程概括为：“异构性分析、结构化描述、标准化封装、资源部署、服务发布”</a:t>
            </a:r>
            <a:r>
              <a:rPr lang="en-US" altLang="zh-CN" dirty="0" smtClean="0"/>
              <a:t>5</a:t>
            </a:r>
            <a:r>
              <a:rPr lang="zh-CN" altLang="en-US" dirty="0" smtClean="0"/>
              <a:t>步</a:t>
            </a:r>
            <a:endParaRPr lang="en-US" altLang="zh-CN" dirty="0" smtClean="0"/>
          </a:p>
          <a:p>
            <a:r>
              <a:rPr lang="zh-CN" altLang="en-US" dirty="0" smtClean="0"/>
              <a:t>第四步是对比引擎的实现，本文基于对比科学工作流的驱动，通过对比方案的结构化表达，实现了对比任务的执行。</a:t>
            </a:r>
            <a:endParaRPr lang="en-US" altLang="zh-CN" dirty="0" smtClean="0"/>
          </a:p>
          <a:p>
            <a:r>
              <a:rPr lang="zh-CN" altLang="en-US" dirty="0" smtClean="0"/>
              <a:t>第五步是实验验证，本文以</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三个模型为例，分别在站点尺度和全球尺度下对比了其模拟结果的差异</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第四点、研究内容和成果，包括有以下四部分</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15</a:t>
            </a:fld>
            <a:endParaRPr lang="zh-CN" altLang="en-US"/>
          </a:p>
        </p:txBody>
      </p:sp>
    </p:spTree>
    <p:extLst>
      <p:ext uri="{BB962C8B-B14F-4D97-AF65-F5344CB8AC3E}">
        <p14:creationId xmlns:p14="http://schemas.microsoft.com/office/powerpoint/2010/main" val="920669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首先是研究内容第一点：</a:t>
            </a:r>
            <a:r>
              <a:rPr lang="zh-CN" altLang="en-US" sz="1200" dirty="0" smtClean="0"/>
              <a:t>陆地碳循环模型开放式对比系统框架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328248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本文选取的典型陆地碳循环模型有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，这三个模型都是开源的生态过程模型，本文对着三个模型进行了详细分析，其基本信息、植被功能类型以及输入输出数据如下表所示。</a:t>
            </a:r>
            <a:endParaRPr lang="en-US" altLang="zh-CN" dirty="0" smtClean="0"/>
          </a:p>
          <a:p>
            <a:r>
              <a:rPr lang="zh-CN" altLang="en-US" dirty="0" smtClean="0"/>
              <a:t>这三个模型都属于生态过程模型，都输出了</a:t>
            </a:r>
            <a:r>
              <a:rPr lang="en-US" altLang="zh-CN" dirty="0" smtClean="0"/>
              <a:t>GPP</a:t>
            </a:r>
            <a:r>
              <a:rPr lang="zh-CN" altLang="en-US" dirty="0" smtClean="0"/>
              <a:t>、</a:t>
            </a:r>
            <a:r>
              <a:rPr lang="en-US" altLang="zh-CN" dirty="0" smtClean="0"/>
              <a:t>NPP</a:t>
            </a:r>
            <a:r>
              <a:rPr lang="zh-CN" altLang="en-US" dirty="0" smtClean="0"/>
              <a:t>、</a:t>
            </a:r>
            <a:r>
              <a:rPr lang="en-US" altLang="zh-CN" dirty="0" smtClean="0"/>
              <a:t>NEP</a:t>
            </a:r>
            <a:r>
              <a:rPr lang="zh-CN" altLang="en-US" dirty="0" smtClean="0"/>
              <a:t>等地球生物化学通量，在这三个模型以及其他陆地碳循环模型之间开展模型对比，是评估陆地碳循环模型模拟能力，进而改进模型的重要手段。</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通过对研究现状的分析总结，陆地碳循环模型对比方案有两点关键需求，</a:t>
            </a:r>
            <a:endParaRPr lang="en-US" altLang="zh-CN" dirty="0" smtClean="0"/>
          </a:p>
          <a:p>
            <a:r>
              <a:rPr lang="zh-CN" altLang="en-US" dirty="0" smtClean="0"/>
              <a:t>第一要保证对比方案的公平公开，包括。。。</a:t>
            </a:r>
            <a:endParaRPr lang="en-US" altLang="zh-CN" dirty="0" smtClean="0"/>
          </a:p>
          <a:p>
            <a:r>
              <a:rPr lang="zh-CN" altLang="en-US" dirty="0" smtClean="0"/>
              <a:t>第二要保证对比方案的可重用，包括。。。</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211927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下面本文将从以下</a:t>
            </a:r>
            <a:r>
              <a:rPr lang="en-US" altLang="zh-CN" dirty="0" smtClean="0"/>
              <a:t>5</a:t>
            </a:r>
            <a:r>
              <a:rPr lang="zh-CN" altLang="en-US" dirty="0" smtClean="0"/>
              <a:t>部分展开</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a:t>
            </a:fld>
            <a:endParaRPr lang="zh-CN" altLang="en-US"/>
          </a:p>
        </p:txBody>
      </p:sp>
    </p:spTree>
    <p:extLst>
      <p:ext uri="{BB962C8B-B14F-4D97-AF65-F5344CB8AC3E}">
        <p14:creationId xmlns:p14="http://schemas.microsoft.com/office/powerpoint/2010/main" val="13200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因此，本文将对比方案分为三层设计，</a:t>
            </a:r>
            <a:r>
              <a:rPr lang="zh-CN" altLang="en-US" sz="1600" dirty="0" smtClean="0">
                <a:latin typeface="宋体" panose="02010600030101010101" pitchFamily="2" charset="-122"/>
                <a:ea typeface="+mn-ea"/>
              </a:rPr>
              <a:t>对比主题层：描述研究的问题、情景和对比的碳循环通量要素。对应着</a:t>
            </a:r>
            <a:r>
              <a:rPr lang="zh-CN" altLang="en-US" sz="1600" dirty="0" smtClean="0">
                <a:solidFill>
                  <a:srgbClr val="FF0000"/>
                </a:solidFill>
                <a:latin typeface="宋体" panose="02010600030101010101" pitchFamily="2" charset="-122"/>
                <a:ea typeface="+mn-ea"/>
              </a:rPr>
              <a:t>研究情景的多样性</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a:p>
            <a:pPr lvl="1"/>
            <a:r>
              <a:rPr lang="zh-CN" altLang="en-US" sz="1600" dirty="0" smtClean="0">
                <a:latin typeface="宋体" panose="02010600030101010101" pitchFamily="2" charset="-122"/>
                <a:ea typeface="+mn-ea"/>
              </a:rPr>
              <a:t>对比工程层：确定参与对比的模型，以及对这些模型的模拟结果采用的对比方法。对比工程层解决了</a:t>
            </a:r>
            <a:r>
              <a:rPr lang="zh-CN" altLang="en-US" sz="1600" dirty="0" smtClean="0">
                <a:solidFill>
                  <a:srgbClr val="FF0000"/>
                </a:solidFill>
                <a:latin typeface="宋体" panose="02010600030101010101" pitchFamily="2" charset="-122"/>
                <a:ea typeface="+mn-ea"/>
              </a:rPr>
              <a:t>模型的增量扩展</a:t>
            </a:r>
            <a:r>
              <a:rPr lang="zh-CN" altLang="en-US" sz="1600" dirty="0" smtClean="0">
                <a:latin typeface="宋体" panose="02010600030101010101" pitchFamily="2" charset="-122"/>
                <a:ea typeface="+mn-ea"/>
              </a:rPr>
              <a:t>问题。</a:t>
            </a:r>
            <a:endParaRPr lang="en-US" altLang="zh-CN" sz="1600" dirty="0" smtClean="0">
              <a:latin typeface="宋体" panose="02010600030101010101" pitchFamily="2" charset="-122"/>
              <a:ea typeface="+mn-ea"/>
            </a:endParaRPr>
          </a:p>
          <a:p>
            <a:pPr lvl="1"/>
            <a:r>
              <a:rPr lang="zh-CN" altLang="en-US" sz="1600" dirty="0" smtClean="0">
                <a:latin typeface="宋体" panose="02010600030101010101" pitchFamily="2" charset="-122"/>
                <a:ea typeface="+mn-ea"/>
              </a:rPr>
              <a:t>对比任务层：配置了模型的驱动数据，对比任务层解决了对比方案</a:t>
            </a:r>
            <a:r>
              <a:rPr lang="zh-CN" altLang="en-US" sz="1600" dirty="0" smtClean="0">
                <a:solidFill>
                  <a:srgbClr val="FF0000"/>
                </a:solidFill>
                <a:latin typeface="宋体" panose="02010600030101010101" pitchFamily="2" charset="-122"/>
                <a:ea typeface="+mn-ea"/>
              </a:rPr>
              <a:t>在不同时空范围和尺度上的重用</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41663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smtClean="0"/>
              <a:t>基于这个三层对比方案模型，本文将对比系统的架构设计为以下四层：</a:t>
            </a:r>
            <a:endParaRPr lang="en-US" altLang="zh-CN" sz="1000" dirty="0" smtClean="0"/>
          </a:p>
          <a:p>
            <a:r>
              <a:rPr lang="zh-CN" altLang="en-US" dirty="0" smtClean="0"/>
              <a:t>基础支撑层，描述对比方案和对比系统的分布式网络架构</a:t>
            </a:r>
            <a:endParaRPr lang="en-US" altLang="zh-CN" dirty="0" smtClean="0"/>
          </a:p>
          <a:p>
            <a:r>
              <a:rPr lang="zh-CN" altLang="en-US" dirty="0" smtClean="0"/>
              <a:t>资源组件层，发布陆地碳循环数据和模型资源组件，并通过数据管理容器和模型计算容器实现对数据服务和模型服务的管理</a:t>
            </a:r>
            <a:endParaRPr lang="en-US" altLang="zh-CN" dirty="0" smtClean="0"/>
          </a:p>
          <a:p>
            <a:r>
              <a:rPr lang="zh-CN" altLang="en-US" dirty="0" smtClean="0"/>
              <a:t>对比引擎层，以对比方法组件实现模拟结果的对比，通过对比方案的详细设计实现开放式对比的可重用性、通过对比科学工作流实现三种服务的集成调度，最后通过模型对比容器对外暴露应用程序接口，提供对比方案的构建、配置、执行和存储功能。</a:t>
            </a:r>
            <a:endParaRPr lang="en-US" altLang="zh-CN" dirty="0" smtClean="0"/>
          </a:p>
          <a:p>
            <a:r>
              <a:rPr lang="zh-CN" altLang="en-US" dirty="0" smtClean="0"/>
              <a:t>第四层是上层应用层，以对比系统的外部应用接口为基础，通过门户网站提供模型调用、数据语言、模型对比以及结果查询功能。</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研究内容的第二点：</a:t>
            </a:r>
            <a:r>
              <a:rPr lang="zh-CN" altLang="en-US" sz="1200" dirty="0" smtClean="0"/>
              <a:t>陆地碳循环开放式数据和模型组件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首先是数据资源组件，本文用到的陆地碳循环数据资源包括</a:t>
            </a:r>
            <a:r>
              <a:rPr lang="zh-CN" altLang="en-US" sz="1600" dirty="0" smtClean="0">
                <a:latin typeface="宋体" panose="02010600030101010101" pitchFamily="2" charset="-122"/>
                <a:ea typeface="+mn-ea"/>
              </a:rPr>
              <a:t>气象数据集、土壤数据集、植被功能类型数据集、通量观测数据集、</a:t>
            </a:r>
            <a:r>
              <a:rPr lang="en-US" altLang="zh-CN" sz="1600" dirty="0" smtClean="0">
                <a:latin typeface="宋体" panose="02010600030101010101" pitchFamily="2" charset="-122"/>
                <a:ea typeface="+mn-ea"/>
              </a:rPr>
              <a:t>MODIS GPP/NPP</a:t>
            </a:r>
            <a:r>
              <a:rPr lang="zh-CN" altLang="en-US" sz="1600" dirty="0" smtClean="0">
                <a:latin typeface="宋体" panose="02010600030101010101" pitchFamily="2" charset="-122"/>
                <a:ea typeface="+mn-ea"/>
              </a:rPr>
              <a:t>数据集，数据资源的异构性主要体现在数据的格式、时空范围和尺度以及数据的单位量纲等方面。</a:t>
            </a:r>
            <a:endParaRPr lang="en-US" altLang="zh-CN" sz="16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针对这三点异构性，本文设计了如由图所示的数据描述文档，下图是</a:t>
            </a:r>
            <a:r>
              <a:rPr lang="en-US" altLang="zh-CN" dirty="0" smtClean="0"/>
              <a:t>CSV</a:t>
            </a:r>
            <a:r>
              <a:rPr lang="zh-CN" altLang="en-US" dirty="0" smtClean="0"/>
              <a:t>和</a:t>
            </a:r>
            <a:r>
              <a:rPr lang="en-US" altLang="zh-CN" dirty="0" err="1" smtClean="0"/>
              <a:t>NetCDF</a:t>
            </a:r>
            <a:r>
              <a:rPr lang="zh-CN" altLang="en-US" dirty="0" smtClean="0"/>
              <a:t>的数据描述示例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本文发布的数据服务包括</a:t>
            </a:r>
            <a:r>
              <a:rPr lang="en-US" altLang="zh-CN" dirty="0" smtClean="0"/>
              <a:t>OGC WMS</a:t>
            </a:r>
            <a:r>
              <a:rPr lang="zh-CN" altLang="en-US" dirty="0" smtClean="0"/>
              <a:t>、</a:t>
            </a:r>
            <a:r>
              <a:rPr lang="en-US" altLang="zh-CN" dirty="0" smtClean="0"/>
              <a:t>WFS</a:t>
            </a:r>
            <a:r>
              <a:rPr lang="zh-CN" altLang="en-US" dirty="0" smtClean="0"/>
              <a:t>、</a:t>
            </a:r>
            <a:r>
              <a:rPr lang="en-US" altLang="zh-CN" dirty="0" smtClean="0"/>
              <a:t>WCS</a:t>
            </a:r>
            <a:r>
              <a:rPr lang="zh-CN" altLang="en-US" dirty="0" smtClean="0"/>
              <a:t>地理空间信息服务，数据上传下载服务、数据重构服务三种，其中数据重构服务包括</a:t>
            </a:r>
            <a:r>
              <a:rPr lang="zh-CN" altLang="en-US" sz="1600" dirty="0" smtClean="0">
                <a:latin typeface="宋体" panose="02010600030101010101" pitchFamily="2" charset="-122"/>
                <a:ea typeface="+mn-ea"/>
              </a:rPr>
              <a:t>单位量纲转换服务、数据抽取服务、数据重组服务</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对于模型资源组件，本文对比的模型有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三个，这三者以及其他陆地碳循环模型的异构性主要体现在</a:t>
            </a:r>
            <a:r>
              <a:rPr lang="zh-CN" altLang="en-US" sz="1200" dirty="0" smtClean="0">
                <a:latin typeface="宋体" panose="02010600030101010101" pitchFamily="2" charset="-122"/>
                <a:ea typeface="+mn-ea"/>
              </a:rPr>
              <a:t>开发语言、运行平台、表现形式、执行流程、运行接口五个方面。</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对于这些异构性，本文设计了模型描述文档来屏蔽这些异构性：</a:t>
            </a:r>
            <a:endParaRPr lang="en-US" altLang="zh-CN" dirty="0" smtClean="0"/>
          </a:p>
          <a:p>
            <a:r>
              <a:rPr lang="zh-CN" altLang="en-US" dirty="0" smtClean="0"/>
              <a:t>以基本信息描述接口：描述模型服务的基本属性、简介、关键字等</a:t>
            </a:r>
            <a:endParaRPr lang="en-US" altLang="zh-CN" dirty="0" smtClean="0"/>
          </a:p>
          <a:p>
            <a:r>
              <a:rPr lang="zh-CN" altLang="en-US" dirty="0" smtClean="0"/>
              <a:t>以运行信息描述接口：描述模型的输入输出数据列表，并基于此对外提供模型的调用接口</a:t>
            </a:r>
            <a:endParaRPr lang="en-US" altLang="zh-CN" dirty="0" smtClean="0"/>
          </a:p>
          <a:p>
            <a:r>
              <a:rPr lang="zh-CN" altLang="en-US" dirty="0" smtClean="0"/>
              <a:t>以部署信息描述接口：描述模型的软硬件依赖环境，从而确保模型能够成功地运行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最后，本文设计了模型封装的运行接口，基于</a:t>
            </a:r>
            <a:r>
              <a:rPr lang="en-US" altLang="zh-CN" dirty="0" err="1" smtClean="0"/>
              <a:t>libc</a:t>
            </a:r>
            <a:r>
              <a:rPr lang="zh-CN" altLang="en-US" dirty="0" smtClean="0"/>
              <a:t>的</a:t>
            </a:r>
            <a:r>
              <a:rPr lang="en-US" altLang="zh-CN" sz="1200" dirty="0" err="1" smtClean="0">
                <a:latin typeface="宋体" panose="02010600030101010101" pitchFamily="2" charset="-122"/>
                <a:ea typeface="+mn-ea"/>
              </a:rPr>
              <a:t>getopt</a:t>
            </a:r>
            <a:r>
              <a:rPr lang="zh-CN" altLang="en-US" sz="1200" dirty="0" smtClean="0">
                <a:latin typeface="宋体" panose="02010600030101010101" pitchFamily="2" charset="-122"/>
                <a:ea typeface="+mn-ea"/>
              </a:rPr>
              <a:t>和</a:t>
            </a:r>
            <a:r>
              <a:rPr lang="en-US" altLang="zh-CN" sz="1200" dirty="0" err="1" smtClean="0">
                <a:latin typeface="宋体" panose="02010600030101010101" pitchFamily="2" charset="-122"/>
                <a:ea typeface="+mn-ea"/>
              </a:rPr>
              <a:t>getopt_long</a:t>
            </a:r>
            <a:r>
              <a:rPr lang="zh-CN" altLang="en-US" sz="1200" dirty="0" smtClean="0">
                <a:latin typeface="宋体" panose="02010600030101010101" pitchFamily="2" charset="-122"/>
                <a:ea typeface="+mn-ea"/>
              </a:rPr>
              <a:t>接口设计了陆地碳循环模型封装的标准化命令行参数运行接口。模型的调用命令表示为：“编译器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入口程序</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参数列表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输入数据列表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输出数据列表”。</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对于多过程集成类型的模型，以</a:t>
            </a:r>
            <a:r>
              <a:rPr lang="en-US" altLang="zh-CN" sz="1200" dirty="0" smtClean="0">
                <a:latin typeface="宋体" panose="02010600030101010101" pitchFamily="2" charset="-122"/>
                <a:ea typeface="+mn-ea"/>
              </a:rPr>
              <a:t>Biome-BGC</a:t>
            </a:r>
            <a:r>
              <a:rPr lang="zh-CN" altLang="en-US" sz="1200" dirty="0" smtClean="0">
                <a:latin typeface="宋体" panose="02010600030101010101" pitchFamily="2" charset="-122"/>
                <a:ea typeface="+mn-ea"/>
              </a:rPr>
              <a:t>为例，如下图所示，</a:t>
            </a:r>
            <a:r>
              <a:rPr lang="en-US" altLang="zh-CN" sz="1200" dirty="0" smtClean="0">
                <a:latin typeface="宋体" panose="02010600030101010101" pitchFamily="2" charset="-122"/>
                <a:ea typeface="+mn-ea"/>
              </a:rPr>
              <a:t>Biome-BGC</a:t>
            </a:r>
            <a:r>
              <a:rPr lang="zh-CN" altLang="en-US" sz="1200" dirty="0" smtClean="0">
                <a:latin typeface="宋体" panose="02010600030101010101" pitchFamily="2" charset="-122"/>
                <a:ea typeface="+mn-ea"/>
              </a:rPr>
              <a:t>的运行分为</a:t>
            </a:r>
            <a:r>
              <a:rPr lang="en-US" altLang="zh-CN" sz="1200" dirty="0" smtClean="0">
                <a:latin typeface="宋体" panose="02010600030101010101" pitchFamily="2" charset="-122"/>
                <a:ea typeface="+mn-ea"/>
              </a:rPr>
              <a:t>spin-up</a:t>
            </a:r>
            <a:r>
              <a:rPr lang="zh-CN" altLang="en-US" sz="1200" dirty="0" smtClean="0">
                <a:latin typeface="宋体" panose="02010600030101010101" pitchFamily="2" charset="-122"/>
                <a:ea typeface="+mn-ea"/>
              </a:rPr>
              <a:t>模式和正常运行模式，正常运行模式依赖于</a:t>
            </a:r>
            <a:r>
              <a:rPr lang="en-US" altLang="zh-CN" sz="1200" dirty="0" smtClean="0">
                <a:latin typeface="宋体" panose="02010600030101010101" pitchFamily="2" charset="-122"/>
                <a:ea typeface="+mn-ea"/>
              </a:rPr>
              <a:t>spin-up</a:t>
            </a:r>
            <a:r>
              <a:rPr lang="zh-CN" altLang="en-US" sz="1200" dirty="0" smtClean="0">
                <a:latin typeface="宋体" panose="02010600030101010101" pitchFamily="2" charset="-122"/>
                <a:ea typeface="+mn-ea"/>
              </a:rPr>
              <a:t>模式的输出参数，本文通过</a:t>
            </a:r>
            <a:r>
              <a:rPr lang="en-US" altLang="zh-CN" sz="1200" dirty="0" smtClean="0">
                <a:latin typeface="宋体" panose="02010600030101010101" pitchFamily="2" charset="-122"/>
                <a:ea typeface="+mn-ea"/>
              </a:rPr>
              <a:t>Node.js</a:t>
            </a:r>
            <a:r>
              <a:rPr lang="zh-CN" altLang="en-US" sz="1200" dirty="0" smtClean="0">
                <a:latin typeface="宋体" panose="02010600030101010101" pitchFamily="2" charset="-122"/>
                <a:ea typeface="+mn-ea"/>
              </a:rPr>
              <a:t>脚本语言控制这两步集成流程，从而实现了多过程集成流程的控制。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下图展示了模型在封装前后运行接口的对比：</a:t>
            </a:r>
            <a:endParaRPr lang="en-US" altLang="zh-CN" dirty="0" smtClean="0"/>
          </a:p>
          <a:p>
            <a:r>
              <a:rPr lang="zh-CN" altLang="en-US" dirty="0" smtClean="0"/>
              <a:t>在封装前，</a:t>
            </a:r>
            <a:r>
              <a:rPr lang="en-US" altLang="zh-CN" dirty="0" smtClean="0"/>
              <a:t>IBIS</a:t>
            </a:r>
            <a:r>
              <a:rPr lang="zh-CN" altLang="en-US" dirty="0" smtClean="0"/>
              <a:t>和</a:t>
            </a:r>
            <a:r>
              <a:rPr lang="en-US" altLang="zh-CN" dirty="0" smtClean="0"/>
              <a:t>LPJ</a:t>
            </a:r>
            <a:r>
              <a:rPr lang="zh-CN" altLang="en-US" dirty="0" smtClean="0"/>
              <a:t>的输入输出形式都是硬编码型，</a:t>
            </a:r>
            <a:r>
              <a:rPr lang="en-US" altLang="zh-CN" dirty="0" smtClean="0"/>
              <a:t>Biome-BGC</a:t>
            </a:r>
            <a:r>
              <a:rPr lang="zh-CN" altLang="en-US" dirty="0" smtClean="0"/>
              <a:t>是配置文件型</a:t>
            </a:r>
            <a:endParaRPr lang="en-US" altLang="zh-CN" dirty="0" smtClean="0"/>
          </a:p>
          <a:p>
            <a:r>
              <a:rPr lang="zh-CN" altLang="en-US" dirty="0" smtClean="0"/>
              <a:t>在封装后，三者都通过相同形式的调用接口运行。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39618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第一部分是研究背景和研究意义</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在这些数据和模型服务的基础上，设计了微服务管理容器，提供了模型、数据和对比服务在网络环境下的服务交互流程，如下图所示，将本地化的模型和脚本资源迁移到了网络环境下，从而保证了模型和数据资源的公开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这三张图详细展示了模型和数据服务的交互接口</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接着是研究内容的第三点：</a:t>
            </a:r>
            <a:r>
              <a:rPr lang="zh-CN" altLang="en-US" sz="1200" dirty="0" smtClean="0"/>
              <a:t>开放式陆地碳循环模型对比引擎</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en-US" dirty="0" smtClean="0"/>
              <a:t>首先是陆地碳循环开放式对比方法组件，本文采用的对比方法包括统计学对比方法和可视化对比方法，统计学对比方法包括</a:t>
            </a:r>
            <a:r>
              <a:rPr lang="zh-CN" altLang="en-US" sz="1400" dirty="0" smtClean="0">
                <a:latin typeface="宋体" panose="02010600030101010101" pitchFamily="2" charset="-122"/>
                <a:ea typeface="+mn-ea"/>
              </a:rPr>
              <a:t>标准差、均方根误差、决定系数、效率系数、超级集合，可视化对比方法包括：泰勒图、时间序列折线图、专题图、热力图、纬向图。这些对比方法的异构性除了模型资源所具有的异构性特点外，还体现在对比方法的输出形式、是否有观测数据集参与对比、以及对比的空间尺度上。</a:t>
            </a:r>
            <a:endParaRPr lang="en-US"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对比方法的结构化表达基于模型描述文档做出扩展，增加对以上三点的结构化描述，如右图所示。整体来看，对比服务的发布流程和模型服务一致，也包括“异构性分析、结构化描述、标准化封装、资源部署和服务发布”</a:t>
            </a:r>
            <a:r>
              <a:rPr lang="en-US" altLang="zh-CN" dirty="0" smtClean="0"/>
              <a:t>5</a:t>
            </a:r>
            <a:r>
              <a:rPr lang="zh-CN" altLang="en-US" dirty="0" smtClean="0"/>
              <a:t>步。</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zh-CN" altLang="en-US" sz="1200" dirty="0" smtClean="0"/>
              <a:t>陆地碳循环模型开放式对比方案详细设计，首先依赖于陆地碳循环通量要素的语义化表达，本文设计了</a:t>
            </a:r>
            <a:r>
              <a:rPr lang="zh-CN" altLang="en-US" sz="1200" dirty="0" smtClean="0">
                <a:latin typeface="宋体" panose="02010600030101010101" pitchFamily="2" charset="-122"/>
                <a:ea typeface="+mn-ea"/>
              </a:rPr>
              <a:t>陆地碳循环通量要素表和单位量纲表，结合单位量纲分析为数据重构服务提供语义参考。</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这三张图详细展示了对比方案的三层表达模型“对比主题</a:t>
            </a:r>
            <a:r>
              <a:rPr lang="en-US" altLang="zh-CN" dirty="0" smtClean="0"/>
              <a:t>——</a:t>
            </a:r>
            <a:r>
              <a:rPr lang="zh-CN" altLang="en-US" dirty="0" smtClean="0"/>
              <a:t>对比工程</a:t>
            </a:r>
            <a:r>
              <a:rPr lang="en-US" altLang="zh-CN" dirty="0" smtClean="0"/>
              <a:t>——</a:t>
            </a:r>
            <a:r>
              <a:rPr lang="zh-CN" altLang="en-US" dirty="0" smtClean="0"/>
              <a:t>对比任务”</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68225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对于</a:t>
            </a:r>
            <a:r>
              <a:rPr lang="zh-CN" altLang="en-US" sz="1200" dirty="0" smtClean="0"/>
              <a:t>陆地碳循环模型对比执行引擎，由于</a:t>
            </a:r>
            <a:r>
              <a:rPr lang="zh-CN" altLang="en-US" sz="1200" dirty="0" smtClean="0">
                <a:latin typeface="宋体" panose="02010600030101010101" pitchFamily="2" charset="-122"/>
                <a:ea typeface="+mn-ea"/>
              </a:rPr>
              <a:t>在分布式的网络环境下，模型服务、数据服务、对比服务之间存在着复杂的串行、并行流程，需要经过复杂的网络传输、资源监控和流程控制，因此本文基于科学工作流来实现对比流程的集成调度。</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本文采用有向无环图来表达对比科学工作流，并设计了结构化的存储模型对其存储。</a:t>
            </a:r>
            <a:endParaRPr lang="zh-CN" altLang="zh-CN" sz="1200" dirty="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对比科学工作流的执行流程与科学工作流的生命周期相对应，包括流程创建、流程映射、流程执行和数据起源。本文基于“脏检测”机制设计了轻量级的流程调度方法，其执行流程如右下图泳道图所示。</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3692218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第四点是研究成果：原型系统和实验验证部分</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392189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首先是第一点，</a:t>
            </a:r>
            <a:r>
              <a:rPr lang="zh-CN" altLang="en-US" sz="1200" kern="0" dirty="0" smtClean="0">
                <a:latin typeface="宋体" panose="02010600030101010101" pitchFamily="2" charset="-122"/>
                <a:ea typeface="+mn-ea"/>
              </a:rPr>
              <a:t>陆地碳循环模型开放式对比原型系统构建，本文将前文所述的模型计算容器、数据管理容器和模型对比容器分别部署在局域网环境下，共使用了</a:t>
            </a:r>
            <a:r>
              <a:rPr lang="en-US" altLang="zh-CN" sz="1200" kern="0" dirty="0" smtClean="0">
                <a:latin typeface="宋体" panose="02010600030101010101" pitchFamily="2" charset="-122"/>
                <a:ea typeface="+mn-ea"/>
              </a:rPr>
              <a:t>5</a:t>
            </a:r>
            <a:r>
              <a:rPr lang="zh-CN" altLang="en-US" sz="1200" kern="0" dirty="0" smtClean="0">
                <a:latin typeface="宋体" panose="02010600030101010101" pitchFamily="2" charset="-122"/>
                <a:ea typeface="+mn-ea"/>
              </a:rPr>
              <a:t>台服务器，其网络拓扑图如右图所示。下图是陆地碳循环模型对比门户网站的部分截图。</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研究成果的第二点，</a:t>
            </a:r>
            <a:r>
              <a:rPr lang="en-US" altLang="zh-CN" sz="1200" kern="0" dirty="0" smtClean="0">
                <a:latin typeface="宋体" panose="02010600030101010101" pitchFamily="2" charset="-122"/>
                <a:ea typeface="+mn-ea"/>
              </a:rPr>
              <a:t>IBIS</a:t>
            </a:r>
            <a:r>
              <a:rPr lang="zh-CN" altLang="en-US" sz="1200" kern="0" dirty="0" smtClean="0">
                <a:latin typeface="宋体" panose="02010600030101010101" pitchFamily="2" charset="-122"/>
                <a:ea typeface="+mn-ea"/>
              </a:rPr>
              <a:t>、</a:t>
            </a:r>
            <a:r>
              <a:rPr lang="en-US" altLang="zh-CN" sz="1200" kern="0" dirty="0" smtClean="0">
                <a:latin typeface="宋体" panose="02010600030101010101" pitchFamily="2" charset="-122"/>
                <a:ea typeface="+mn-ea"/>
              </a:rPr>
              <a:t>Biome-BGC</a:t>
            </a:r>
            <a:r>
              <a:rPr lang="zh-CN" altLang="en-US" sz="1200" kern="0" dirty="0" smtClean="0">
                <a:latin typeface="宋体" panose="02010600030101010101" pitchFamily="2" charset="-122"/>
                <a:ea typeface="+mn-ea"/>
              </a:rPr>
              <a:t>和</a:t>
            </a:r>
            <a:r>
              <a:rPr lang="en-US" altLang="zh-CN" sz="1200" kern="0" dirty="0" smtClean="0">
                <a:latin typeface="宋体" panose="02010600030101010101" pitchFamily="2" charset="-122"/>
                <a:ea typeface="+mn-ea"/>
              </a:rPr>
              <a:t>LPJ</a:t>
            </a:r>
            <a:r>
              <a:rPr lang="zh-CN" altLang="en-US" sz="1200" kern="0" dirty="0" smtClean="0">
                <a:latin typeface="宋体" panose="02010600030101010101" pitchFamily="2" charset="-122"/>
                <a:ea typeface="+mn-ea"/>
              </a:rPr>
              <a:t>的对比实验。</a:t>
            </a:r>
            <a:endParaRPr lang="en-US" altLang="zh-CN" sz="1200" kern="0" dirty="0" smtClean="0">
              <a:latin typeface="宋体" panose="02010600030101010101" pitchFamily="2" charset="-122"/>
              <a:ea typeface="+mn-ea"/>
            </a:endParaRPr>
          </a:p>
          <a:p>
            <a:r>
              <a:rPr lang="zh-CN" altLang="en-US" sz="1200" kern="0" dirty="0" smtClean="0">
                <a:latin typeface="宋体" panose="02010600030101010101" pitchFamily="2" charset="-122"/>
                <a:ea typeface="+mn-ea"/>
              </a:rPr>
              <a:t>在站点尺度下，本文以</a:t>
            </a:r>
            <a:r>
              <a:rPr lang="en-US" altLang="zh-CN" sz="1200" kern="0" dirty="0" smtClean="0">
                <a:latin typeface="宋体" panose="02010600030101010101" pitchFamily="2" charset="-122"/>
                <a:ea typeface="+mn-ea"/>
              </a:rPr>
              <a:t>AT-</a:t>
            </a:r>
            <a:r>
              <a:rPr lang="en-US" altLang="zh-CN" sz="1200" kern="0" dirty="0" err="1" smtClean="0">
                <a:latin typeface="宋体" panose="02010600030101010101" pitchFamily="2" charset="-122"/>
                <a:ea typeface="+mn-ea"/>
              </a:rPr>
              <a:t>Neu</a:t>
            </a:r>
            <a:r>
              <a:rPr lang="zh-CN" altLang="en-US" sz="1200" kern="0" dirty="0" smtClean="0">
                <a:latin typeface="宋体" panose="02010600030101010101" pitchFamily="2" charset="-122"/>
                <a:ea typeface="+mn-ea"/>
              </a:rPr>
              <a:t>为例，对比了三个模型以及</a:t>
            </a:r>
            <a:r>
              <a:rPr lang="en-US" altLang="zh-CN" sz="1200" kern="0" dirty="0" smtClean="0">
                <a:latin typeface="宋体" panose="02010600030101010101" pitchFamily="2" charset="-122"/>
                <a:ea typeface="+mn-ea"/>
              </a:rPr>
              <a:t>MOD17A2</a:t>
            </a:r>
            <a:r>
              <a:rPr lang="zh-CN" altLang="en-US" sz="1200" kern="0" dirty="0" smtClean="0">
                <a:latin typeface="宋体" panose="02010600030101010101" pitchFamily="2" charset="-122"/>
                <a:ea typeface="+mn-ea"/>
              </a:rPr>
              <a:t>和观测数据的各项指标，分别如图表所示。同样的对比方案可用在全球共</a:t>
            </a:r>
            <a:r>
              <a:rPr lang="en-US" altLang="zh-CN" sz="1200" kern="0" dirty="0" smtClean="0">
                <a:latin typeface="宋体" panose="02010600030101010101" pitchFamily="2" charset="-122"/>
                <a:ea typeface="+mn-ea"/>
              </a:rPr>
              <a:t>40595</a:t>
            </a:r>
            <a:r>
              <a:rPr lang="zh-CN" altLang="en-US" sz="1200" kern="0" dirty="0" smtClean="0">
                <a:latin typeface="宋体" panose="02010600030101010101" pitchFamily="2" charset="-122"/>
                <a:ea typeface="+mn-ea"/>
              </a:rPr>
              <a:t>个分割好的网格点上，体现了对比方案的可重用性。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对于全球尺度的对比，下图分别是</a:t>
            </a:r>
            <a:r>
              <a:rPr lang="en-US" altLang="zh-CN" dirty="0" smtClean="0"/>
              <a:t>1982</a:t>
            </a:r>
            <a:r>
              <a:rPr lang="zh-CN" altLang="en-US" dirty="0" smtClean="0"/>
              <a:t>年到</a:t>
            </a:r>
            <a:r>
              <a:rPr lang="en-US" altLang="zh-CN" dirty="0" smtClean="0"/>
              <a:t>2014</a:t>
            </a:r>
            <a:r>
              <a:rPr lang="zh-CN" altLang="en-US" dirty="0" smtClean="0"/>
              <a:t>年的</a:t>
            </a:r>
            <a:r>
              <a:rPr lang="en-US" altLang="zh-CN" dirty="0" smtClean="0"/>
              <a:t>GPP</a:t>
            </a:r>
            <a:r>
              <a:rPr lang="zh-CN" altLang="en-US" dirty="0" smtClean="0"/>
              <a:t>年际变化趋势以及平均季节变化规律</a:t>
            </a:r>
            <a:endParaRPr lang="en-US" altLang="zh-CN" dirty="0" smtClean="0"/>
          </a:p>
          <a:p>
            <a:endParaRPr lang="en-US" altLang="zh-CN" dirty="0" smtClean="0"/>
          </a:p>
          <a:p>
            <a:pPr lvl="0"/>
            <a:r>
              <a:rPr lang="zh-CN" altLang="en-US" sz="1400" dirty="0" smtClean="0">
                <a:latin typeface="宋体" panose="02010600030101010101" pitchFamily="2" charset="-122"/>
                <a:ea typeface="+mn-ea"/>
              </a:rPr>
              <a:t>年际变化趋势：</a:t>
            </a:r>
            <a:r>
              <a:rPr lang="zh-CN" altLang="en-US" sz="1200" dirty="0" smtClean="0">
                <a:latin typeface="宋体" panose="02010600030101010101" pitchFamily="2" charset="-122"/>
                <a:ea typeface="+mn-ea"/>
              </a:rPr>
              <a:t>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都呈缓慢上升趋势，年际间有轻微波动。</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在低纬度和中高纬度的值域有较大的差异</a:t>
            </a:r>
            <a:endParaRPr lang="en-US" altLang="zh-CN" sz="12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季节变化规律：</a:t>
            </a:r>
            <a:r>
              <a:rPr lang="zh-CN" altLang="en-US" sz="1200" dirty="0" smtClean="0">
                <a:latin typeface="宋体" panose="02010600030101010101" pitchFamily="2" charset="-122"/>
                <a:ea typeface="+mn-ea"/>
              </a:rPr>
              <a:t>北半球在</a:t>
            </a:r>
            <a:r>
              <a:rPr lang="en-US" altLang="zh-CN" sz="1200" dirty="0" smtClean="0">
                <a:latin typeface="宋体" panose="02010600030101010101" pitchFamily="2" charset="-122"/>
                <a:ea typeface="+mn-ea"/>
              </a:rPr>
              <a:t>6</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7</a:t>
            </a:r>
            <a:r>
              <a:rPr lang="zh-CN" altLang="en-US" sz="1200" dirty="0" smtClean="0">
                <a:latin typeface="宋体" panose="02010600030101010101" pitchFamily="2" charset="-122"/>
                <a:ea typeface="+mn-ea"/>
              </a:rPr>
              <a:t>月份</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达到峰值，南半球在</a:t>
            </a:r>
            <a:r>
              <a:rPr lang="en-US" altLang="zh-CN" sz="1200" dirty="0" smtClean="0">
                <a:latin typeface="宋体" panose="02010600030101010101" pitchFamily="2" charset="-122"/>
                <a:ea typeface="+mn-ea"/>
              </a:rPr>
              <a:t>12</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1</a:t>
            </a:r>
            <a:r>
              <a:rPr lang="zh-CN" altLang="en-US" sz="1200" dirty="0" smtClean="0">
                <a:latin typeface="宋体" panose="02010600030101010101" pitchFamily="2" charset="-122"/>
                <a:ea typeface="+mn-ea"/>
              </a:rPr>
              <a:t>月份的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达到峰值，综合来看，南北半球的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都在夏季升高、冬季降低</a:t>
            </a:r>
            <a:endParaRPr lang="zh-CN"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400" dirty="0" smtClean="0">
                <a:latin typeface="宋体" panose="02010600030101010101" pitchFamily="2" charset="-122"/>
                <a:ea typeface="+mn-ea"/>
              </a:rPr>
              <a:t>下图展示了</a:t>
            </a:r>
            <a:r>
              <a:rPr lang="en-US" altLang="zh-CN" sz="1400" dirty="0" smtClean="0">
                <a:latin typeface="宋体" panose="02010600030101010101" pitchFamily="2" charset="-122"/>
                <a:ea typeface="+mn-ea"/>
              </a:rPr>
              <a:t>4</a:t>
            </a:r>
            <a:r>
              <a:rPr lang="zh-CN" altLang="en-US" sz="1400" dirty="0" smtClean="0">
                <a:latin typeface="宋体" panose="02010600030101010101" pitchFamily="2" charset="-122"/>
                <a:ea typeface="+mn-ea"/>
              </a:rPr>
              <a:t>个模型的空间分布格局、纬向分布规律、以及时空综合分布规律。这些实验证明了本文系统的可用性。</a:t>
            </a:r>
            <a:endParaRPr lang="en-US" altLang="zh-CN" sz="1400" dirty="0" smtClean="0">
              <a:latin typeface="宋体" panose="02010600030101010101" pitchFamily="2" charset="-122"/>
              <a:ea typeface="+mn-ea"/>
            </a:endParaRPr>
          </a:p>
          <a:p>
            <a:pPr lvl="0"/>
            <a:endParaRPr lang="en-US" altLang="zh-CN" sz="14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空间分布</a:t>
            </a:r>
            <a:r>
              <a:rPr lang="zh-CN" altLang="en-US" sz="1400" dirty="0" smtClean="0">
                <a:latin typeface="宋体" panose="02010600030101010101" pitchFamily="2" charset="-122"/>
                <a:ea typeface="+mn-ea"/>
              </a:rPr>
              <a:t>格局</a:t>
            </a:r>
            <a:endParaRPr lang="en-US" altLang="zh-CN" sz="1400" dirty="0" smtClean="0">
              <a:latin typeface="宋体" panose="02010600030101010101" pitchFamily="2" charset="-122"/>
              <a:ea typeface="+mn-ea"/>
            </a:endParaRPr>
          </a:p>
          <a:p>
            <a:pPr marL="0" lvl="0" indent="0">
              <a:buNone/>
            </a:pP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较高（</a:t>
            </a:r>
            <a:r>
              <a:rPr lang="en-US" altLang="zh-CN" sz="1200" dirty="0" smtClean="0">
                <a:latin typeface="宋体" panose="02010600030101010101" pitchFamily="2" charset="-122"/>
                <a:ea typeface="+mn-ea"/>
              </a:rPr>
              <a:t>&gt;2kgCm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）的区域分布在潮湿的热带地区，如亚马逊、中非和东南亚，这些地区的温度和湿度能够充分满足光合作用的需要，同时具有较长的生长季。而</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较低（</a:t>
            </a:r>
            <a:r>
              <a:rPr lang="en-US" altLang="zh-CN" sz="1200" dirty="0" smtClean="0">
                <a:latin typeface="宋体" panose="02010600030101010101" pitchFamily="2" charset="-122"/>
                <a:ea typeface="+mn-ea"/>
              </a:rPr>
              <a:t>&lt;0.5kgCm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）的区域则分布在寒冷干旱地带，说明温度和水分是植物生长的限制因素。</a:t>
            </a:r>
            <a:endParaRPr lang="en-US" altLang="zh-CN" sz="1400" dirty="0" smtClean="0">
              <a:latin typeface="宋体" panose="02010600030101010101" pitchFamily="2" charset="-122"/>
              <a:ea typeface="+mn-ea"/>
            </a:endParaRPr>
          </a:p>
          <a:p>
            <a:endParaRPr lang="en-US" altLang="zh-CN" dirty="0" smtClean="0"/>
          </a:p>
          <a:p>
            <a:pPr lvl="0"/>
            <a:r>
              <a:rPr lang="zh-CN" altLang="en-US" sz="1400" dirty="0" smtClean="0">
                <a:latin typeface="宋体" panose="02010600030101010101" pitchFamily="2" charset="-122"/>
                <a:ea typeface="+mn-ea"/>
              </a:rPr>
              <a:t>纬向分布规律</a:t>
            </a:r>
            <a:endParaRPr lang="en-US" altLang="zh-CN" sz="1400" dirty="0" smtClean="0">
              <a:latin typeface="宋体" panose="02010600030101010101" pitchFamily="2" charset="-122"/>
              <a:ea typeface="+mn-ea"/>
            </a:endParaRPr>
          </a:p>
          <a:p>
            <a:pPr marL="0" lvl="0" indent="0">
              <a:buNone/>
            </a:pPr>
            <a:r>
              <a:rPr lang="zh-CN" altLang="en-US" sz="1200" dirty="0" smtClean="0">
                <a:latin typeface="宋体" panose="02010600030101010101" pitchFamily="2" charset="-122"/>
                <a:ea typeface="+mn-ea"/>
              </a:rPr>
              <a:t>年平均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的纬向梯度和生物群落的分布规律一致，</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从干旱寒冷的沙漠和冻土带到温暖湿润的温带和热带森林逐渐增加。在赤道区（</a:t>
            </a:r>
            <a:r>
              <a:rPr lang="en-US" altLang="zh-CN" sz="1200" dirty="0" smtClean="0">
                <a:latin typeface="宋体" panose="02010600030101010101" pitchFamily="2" charset="-122"/>
                <a:ea typeface="+mn-ea"/>
              </a:rPr>
              <a:t>10°S-10°N</a:t>
            </a:r>
            <a:r>
              <a:rPr lang="zh-CN" altLang="en-US" sz="1200" dirty="0" smtClean="0">
                <a:latin typeface="宋体" panose="02010600030101010101" pitchFamily="2" charset="-122"/>
                <a:ea typeface="+mn-ea"/>
              </a:rPr>
              <a:t>），植物生长所依赖的光照、温度、降水以及氮养分充足，四个模型的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达到了峰值。在干燥的热带地区（</a:t>
            </a:r>
            <a:r>
              <a:rPr lang="en-US" altLang="zh-CN" sz="1200" dirty="0" smtClean="0">
                <a:latin typeface="宋体" panose="02010600030101010101" pitchFamily="2" charset="-122"/>
                <a:ea typeface="+mn-ea"/>
              </a:rPr>
              <a:t>10°S-25°S</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10°N-15°N</a:t>
            </a:r>
            <a:r>
              <a:rPr lang="zh-CN" altLang="en-US" sz="1200" dirty="0" smtClean="0">
                <a:latin typeface="宋体" panose="02010600030101010101" pitchFamily="2" charset="-122"/>
                <a:ea typeface="+mn-ea"/>
              </a:rPr>
              <a:t>），由于缺乏降水，四个模型模拟的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都下降。最后，在两个半球的温带地区，由于水的供应再次回升，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出现了二次高峰。</a:t>
            </a:r>
            <a:endParaRPr lang="en-US" altLang="zh-CN" sz="1200" dirty="0" smtClean="0">
              <a:latin typeface="宋体" panose="02010600030101010101" pitchFamily="2" charset="-122"/>
              <a:ea typeface="+mn-ea"/>
            </a:endParaRPr>
          </a:p>
          <a:p>
            <a:pPr marL="0" lvl="0" indent="0">
              <a:buNone/>
            </a:pPr>
            <a:endParaRPr lang="en-US" altLang="zh-CN" sz="12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时空综合分布</a:t>
            </a:r>
            <a:endParaRPr lang="en-US" altLang="zh-CN" sz="1600" dirty="0" smtClean="0">
              <a:latin typeface="宋体" panose="02010600030101010101" pitchFamily="2" charset="-122"/>
              <a:ea typeface="+mn-ea"/>
            </a:endParaRPr>
          </a:p>
          <a:p>
            <a:pPr marL="0" lvl="0" indent="0">
              <a:buNone/>
            </a:pPr>
            <a:r>
              <a:rPr lang="zh-CN" altLang="en-US" sz="1400" dirty="0" smtClean="0">
                <a:latin typeface="宋体" panose="02010600030101010101" pitchFamily="2" charset="-122"/>
                <a:ea typeface="+mn-ea"/>
              </a:rPr>
              <a:t>所有模型的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在纬度上都存在季节性差异。四个模型都表明赤道地区具有更长的生长季，而在中高纬度地区只有夏季是各自的生长季。</a:t>
            </a:r>
            <a:r>
              <a:rPr lang="en-US" altLang="zh-CN" sz="1400" dirty="0" smtClean="0">
                <a:latin typeface="宋体" panose="02010600030101010101" pitchFamily="2" charset="-122"/>
                <a:ea typeface="+mn-ea"/>
              </a:rPr>
              <a:t>IBIS</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在赤道区季节性波动较小，全年都处于生长期，从而导致模拟的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远高于其他三个模型。</a:t>
            </a:r>
            <a:r>
              <a:rPr lang="en-US" altLang="zh-CN" sz="1400" dirty="0" smtClean="0">
                <a:latin typeface="宋体" panose="02010600030101010101" pitchFamily="2" charset="-122"/>
                <a:ea typeface="+mn-ea"/>
              </a:rPr>
              <a:t>LPJ</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在时间和空间上分布更加均匀，赤道地区和中高纬度地区在生长季的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大致相同。</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5</a:t>
            </a:r>
            <a:r>
              <a:rPr lang="zh-CN" altLang="en-US" dirty="0" smtClean="0"/>
              <a:t>部分，研究结论和展望</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3604026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45</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最后是不足与展望，本文受限于</a:t>
            </a:r>
            <a:r>
              <a:rPr lang="zh-CN" altLang="zh-CN" sz="1200" kern="1200" dirty="0" smtClean="0">
                <a:solidFill>
                  <a:schemeClr val="tx1"/>
                </a:solidFill>
                <a:effectLst/>
                <a:latin typeface="+mn-lt"/>
                <a:ea typeface="+mn-ea"/>
                <a:cs typeface="+mn-cs"/>
              </a:rPr>
              <a:t>陆地碳循环模型和数据资源的收集</a:t>
            </a:r>
            <a:r>
              <a:rPr lang="zh-CN" altLang="en-US" sz="1200" kern="1200" dirty="0" smtClean="0">
                <a:solidFill>
                  <a:schemeClr val="tx1"/>
                </a:solidFill>
                <a:effectLst/>
                <a:latin typeface="+mn-lt"/>
                <a:ea typeface="+mn-ea"/>
                <a:cs typeface="+mn-cs"/>
              </a:rPr>
              <a:t>，对模型的理解也有限，目前还存在着一些不足之处，接下来的工作将从以下几个方面展开：</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我的答辩到此结束，敬请各位老师批评指正</a:t>
            </a:r>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47</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第二部分是国内外研究现状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6</a:t>
            </a:fld>
            <a:endParaRPr lang="zh-CN" altLang="en-US"/>
          </a:p>
        </p:txBody>
      </p:sp>
    </p:spTree>
    <p:extLst>
      <p:ext uri="{BB962C8B-B14F-4D97-AF65-F5344CB8AC3E}">
        <p14:creationId xmlns:p14="http://schemas.microsoft.com/office/powerpoint/2010/main" val="349094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点陆地碳循环模型，陆地碳循环模型根据机理可分为统计模型、生态过程模型和遥感与过程耦合模型，其中统计模型又分为气候统计模型和遥感统计模型。生态过程模型又分为陆地生物地球化学模型和动态全球植被模型。每种模型都有其各自的优缺点和使用的时空条件。</a:t>
            </a:r>
            <a:endParaRPr lang="en-US" altLang="zh-CN" dirty="0" smtClean="0"/>
          </a:p>
          <a:p>
            <a:endParaRPr lang="en-US" altLang="zh-CN" dirty="0" smtClean="0"/>
          </a:p>
          <a:p>
            <a:r>
              <a:rPr lang="zh-CN" altLang="en-US" dirty="0" smtClean="0"/>
              <a:t>陆地碳循环模型根据生态系统类型又可以分为森林、草地、农田、湿地和内陆水体生态系统碳循环模型。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第二点，陆地碳循环模型对比计划。目前开展的陆地碳循环模型对比计划包括但不限于以下</a:t>
            </a:r>
            <a:r>
              <a:rPr lang="en-US" altLang="zh-CN" dirty="0" smtClean="0"/>
              <a:t>6</a:t>
            </a:r>
            <a:r>
              <a:rPr lang="zh-CN" altLang="en-US" dirty="0" smtClean="0"/>
              <a:t>个，其对比内容大概可以分为两类。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第一类，通过</a:t>
            </a:r>
            <a:r>
              <a:rPr lang="zh-CN" altLang="en-US" dirty="0" smtClean="0">
                <a:solidFill>
                  <a:schemeClr val="tx1"/>
                </a:solidFill>
              </a:rPr>
              <a:t>制定标准实验协议，使用相同的驱动数据，分多个阶段对研究区域的模拟结果开展对比。</a:t>
            </a:r>
            <a:endParaRPr lang="en-US" altLang="zh-CN"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第二类，通过陆地碳循环模型与其他大型模式的耦合，来预测未来气候情景下的植被生产力，并对不同模型的模拟结果开展对比。</a:t>
            </a:r>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第三点陆地碳循环模型对比工具，国际土地模型基准和区域气候评估系统分别开发并发布了开源的陆地碳循环模型对比工具，降低了模型对比分析的难度</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2019/5/19</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dirty="0"/>
          </a:p>
        </p:txBody>
      </p:sp>
      <p:pic>
        <p:nvPicPr>
          <p:cNvPr id="3" name="图片 2"/>
          <p:cNvPicPr>
            <a:picLocks noChangeAspect="1"/>
          </p:cNvPicPr>
          <p:nvPr userDrawn="1"/>
        </p:nvPicPr>
        <p:blipFill rotWithShape="1">
          <a:blip r:embed="rId6">
            <a:extLst>
              <a:ext uri="{28A0092B-C50C-407E-A947-70E740481C1C}">
                <a14:useLocalDpi xmlns:a14="http://schemas.microsoft.com/office/drawing/2010/main" val="0"/>
              </a:ext>
            </a:extLst>
          </a:blip>
          <a:srcRect l="16313" r="27406"/>
          <a:stretch/>
        </p:blipFill>
        <p:spPr>
          <a:xfrm>
            <a:off x="2572922" y="1117650"/>
            <a:ext cx="3594377" cy="1015157"/>
          </a:xfrm>
          <a:prstGeom prst="rect">
            <a:avLst/>
          </a:prstGeom>
        </p:spPr>
      </p:pic>
    </p:spTree>
    <p:extLst>
      <p:ext uri="{BB962C8B-B14F-4D97-AF65-F5344CB8AC3E}">
        <p14:creationId xmlns:p14="http://schemas.microsoft.com/office/powerpoint/2010/main" val="57369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2019/5/19</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02970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2019/5/19</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7" name="WordArt 2"/>
          <p:cNvSpPr>
            <a:spLocks noChangeArrowheads="1" noChangeShapeType="1" noTextEdit="1"/>
          </p:cNvSpPr>
          <p:nvPr userDrawn="1"/>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
        <p:nvSpPr>
          <p:cNvPr id="18" name="TextBox 2"/>
          <p:cNvSpPr txBox="1"/>
          <p:nvPr userDrawn="1"/>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976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noFill/>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391510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2019/5/19</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343615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2019/5/19</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2019/5/19</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235281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2019/5/19</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968232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2019/5/19</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2019/5/19</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file:///G:\doc\papers\graduate-thesis\thuthesis\figures\topic-sln-task.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22.jpeg"/><Relationship Id="rId4" Type="http://schemas.openxmlformats.org/officeDocument/2006/relationships/image" Target="file:///G:\doc\papers\graduate-thesis\thuthesis\figures\jpg\ModelComparison!4-1-data-description-interface_4.jp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24.jpeg"/><Relationship Id="rId4" Type="http://schemas.openxmlformats.org/officeDocument/2006/relationships/image" Target="file:///G:\doc\papers\graduate-thesis\thuthesis\figures\data-service-1.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jpg\ModelCalculation!4-2-3-model-deployment-interface_2.jpg" TargetMode="External"/><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alculation!4-2-2-model-invoke-interface_0.jpg" TargetMode="External"/><Relationship Id="rId5" Type="http://schemas.openxmlformats.org/officeDocument/2006/relationships/image" Target="../media/image27.jpeg"/><Relationship Id="rId4" Type="http://schemas.openxmlformats.org/officeDocument/2006/relationships/image" Target="file:///G:\doc\papers\graduate-thesis\thuthesis\figures\jpg\ModelCalculation!4-2-1-model-description-interface_1.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file:///G:\doc\papers\graduate-thesis\thuthesis\figures\ms-encap-with-integration.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file:///G:\doc\papers\graduate-thesis\thuthesis\figures\before-encap.jpg" TargetMode="External"/><Relationship Id="rId5" Type="http://schemas.openxmlformats.org/officeDocument/2006/relationships/image" Target="../media/image31.jpeg"/><Relationship Id="rId4" Type="http://schemas.openxmlformats.org/officeDocument/2006/relationships/image" Target="file:///G:\doc\papers\graduate-thesis\thuthesis\figures\after-enca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file:///G:\doc\papers\graduate-thesis\thuthesis\figures\jpg\Model1!ComparisonMethod_12.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file:///G:\doc\papers\graduate-thesis\thuthesis\figures\jpg\ModelComparison!3-2-unit-dimension_5.jpg"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file:///G:\doc\papers\graduate-thesis\thuthesis\figures\jpg\ModelComparison!ComparisonTask_10.jpg" TargetMode="External"/><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Project_9.jpg" TargetMode="External"/><Relationship Id="rId5" Type="http://schemas.openxmlformats.org/officeDocument/2006/relationships/image" Target="../media/image41.jpeg"/><Relationship Id="rId4" Type="http://schemas.openxmlformats.org/officeDocument/2006/relationships/image" Target="file:///G:\doc\papers\graduate-thesis\thuthesis\figures\jpg\ModelComparison!ComparisonTopic_8.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Workflow_7.jpg" TargetMode="External"/><Relationship Id="rId5" Type="http://schemas.openxmlformats.org/officeDocument/2006/relationships/image" Target="../media/image44.jpeg"/><Relationship Id="rId4" Type="http://schemas.openxmlformats.org/officeDocument/2006/relationships/image" Target="file:///G:\doc\papers\graduate-thesis\thuthesis\figures\cmp-workflow.jpg"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file:///G:\doc\papers\graduate-thesis\thuthesis\figures\jpg\ModelComparison!Activity1!3-4workflow_6.jpg" TargetMode="External"/><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file:///G:\doc\papers\graduate-thesis\thuthesis\figures\workflow-driver-interface.jpg" TargetMode="External"/><Relationship Id="rId5" Type="http://schemas.openxmlformats.org/officeDocument/2006/relationships/image" Target="../media/image46.jpeg"/><Relationship Id="rId4" Type="http://schemas.openxmlformats.org/officeDocument/2006/relationships/image" Target="file:///G:\doc\papers\graduate-thesis\thuthesis\figures\workflow-lifecycle.jpg" TargetMode="Externa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13" Type="http://schemas.openxmlformats.org/officeDocument/2006/relationships/image" Target="file:///G:\doc\papers\graduate-thesis\thuthesis\figures\Model-Comparison-data-LPJ.jpg" TargetMode="External"/><Relationship Id="rId18" Type="http://schemas.openxmlformats.org/officeDocument/2006/relationships/image" Target="../media/image58.png"/><Relationship Id="rId3" Type="http://schemas.openxmlformats.org/officeDocument/2006/relationships/image" Target="../media/image48.jpeg"/><Relationship Id="rId21" Type="http://schemas.openxmlformats.org/officeDocument/2006/relationships/image" Target="../media/image61.png"/><Relationship Id="rId7" Type="http://schemas.openxmlformats.org/officeDocument/2006/relationships/image" Target="../media/image50.jpeg"/><Relationship Id="rId12" Type="http://schemas.openxmlformats.org/officeDocument/2006/relationships/image" Target="../media/image53.jpeg"/><Relationship Id="rId17" Type="http://schemas.openxmlformats.org/officeDocument/2006/relationships/image" Target="../media/image57.png"/><Relationship Id="rId2" Type="http://schemas.openxmlformats.org/officeDocument/2006/relationships/notesSlide" Target="../notesSlides/notesSlide40.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11" Type="http://schemas.openxmlformats.org/officeDocument/2006/relationships/image" Target="../media/image52.png"/><Relationship Id="rId5" Type="http://schemas.openxmlformats.org/officeDocument/2006/relationships/image" Target="../media/image49.jpeg"/><Relationship Id="rId15" Type="http://schemas.openxmlformats.org/officeDocument/2006/relationships/image" Target="../media/image55.png"/><Relationship Id="rId10" Type="http://schemas.openxmlformats.org/officeDocument/2006/relationships/image" Target="file:///G:\doc\papers\graduate-thesis\thuthesis\figures\results-app.jpg" TargetMode="External"/><Relationship Id="rId19" Type="http://schemas.openxmlformats.org/officeDocument/2006/relationships/image" Target="../media/image59.png"/><Relationship Id="rId4" Type="http://schemas.openxmlformats.org/officeDocument/2006/relationships/image" Target="file:///G:\doc\papers\graduate-thesis\thuthesis\figures\portal-index.jpg" TargetMode="External"/><Relationship Id="rId9" Type="http://schemas.openxmlformats.org/officeDocument/2006/relationships/image" Target="../media/image51.jpeg"/><Relationship Id="rId14" Type="http://schemas.openxmlformats.org/officeDocument/2006/relationships/image" Target="../media/image54.png"/><Relationship Id="rId22" Type="http://schemas.openxmlformats.org/officeDocument/2006/relationships/image" Target="../media/image62.jpe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64.png"/><Relationship Id="rId4" Type="http://schemas.openxmlformats.org/officeDocument/2006/relationships/image" Target="file:///G:\doc\papers\graduate-thesis\thuthesis\figures\22641-GPP-Line-chart.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68.jpeg"/><Relationship Id="rId4" Type="http://schemas.openxmlformats.org/officeDocument/2006/relationships/image" Target="file:///G:\doc\papers\graduate-thesis\thuthesis\figures\GPP-annual.jp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endParaRPr lang="en-US" altLang="zh-CN" sz="1200" dirty="0" smtClean="0">
              <a:solidFill>
                <a:srgbClr val="003366"/>
              </a:solidFill>
              <a:latin typeface="Times New Roman" pitchFamily="18" charset="0"/>
              <a:cs typeface="Times New Roman" pitchFamily="18" charset="0"/>
            </a:endParaRP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spTree>
    <p:extLst>
      <p:ext uri="{BB962C8B-B14F-4D97-AF65-F5344CB8AC3E}">
        <p14:creationId xmlns:p14="http://schemas.microsoft.com/office/powerpoint/2010/main" val="332718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723584" cy="3097683"/>
          </a:xfrm>
        </p:spPr>
        <p:txBody>
          <a:bodyPr/>
          <a:lstStyle/>
          <a:p>
            <a:pPr lvl="0"/>
            <a:r>
              <a:rPr lang="zh-CN" altLang="en-US" sz="2000" dirty="0" smtClean="0">
                <a:latin typeface="宋体" panose="02010600030101010101" pitchFamily="2" charset="-122"/>
                <a:ea typeface="宋体" panose="02010600030101010101" pitchFamily="2" charset="-122"/>
              </a:rPr>
              <a:t>构建</a:t>
            </a:r>
            <a:r>
              <a:rPr lang="zh-CN" altLang="en-US" sz="2000" dirty="0">
                <a:latin typeface="宋体" panose="02010600030101010101" pitchFamily="2" charset="-122"/>
                <a:ea typeface="宋体" panose="02010600030101010101" pitchFamily="2" charset="-122"/>
              </a:rPr>
              <a:t>一个兼具灵活性、稳定性和可扩展性的陆地碳循环模型开放式对比系统</a:t>
            </a:r>
            <a:r>
              <a:rPr lang="zh-CN" altLang="en-US" sz="2000" dirty="0" smtClean="0">
                <a:latin typeface="宋体" panose="02010600030101010101" pitchFamily="2" charset="-122"/>
                <a:ea typeface="宋体" panose="02010600030101010101" pitchFamily="2" charset="-122"/>
              </a:rPr>
              <a:t>架构。</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陆地碳循环模型、数据和对比方法的服务</a:t>
            </a:r>
            <a:r>
              <a:rPr lang="zh-CN" altLang="en-US" sz="2000" dirty="0" smtClean="0">
                <a:latin typeface="宋体" panose="02010600030101010101" pitchFamily="2" charset="-122"/>
                <a:ea typeface="宋体" panose="02010600030101010101" pitchFamily="2" charset="-122"/>
              </a:rPr>
              <a:t>组件封装方法。</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陆地碳循环模型对比执行</a:t>
            </a:r>
            <a:r>
              <a:rPr lang="zh-CN" altLang="en-US" sz="2000" dirty="0" smtClean="0">
                <a:latin typeface="宋体" panose="02010600030101010101" pitchFamily="2" charset="-122"/>
                <a:ea typeface="宋体" panose="02010600030101010101" pitchFamily="2" charset="-122"/>
              </a:rPr>
              <a:t>引擎</a:t>
            </a:r>
            <a:r>
              <a:rPr lang="zh-CN" altLang="en-US" sz="2000" dirty="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模型和数据搜集和修改</a:t>
              </a: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328254" cy="1298448"/>
            <a:chOff x="2669002" y="82296"/>
            <a:chExt cx="3328254" cy="1298448"/>
          </a:xfrm>
        </p:grpSpPr>
        <p:sp>
          <p:nvSpPr>
            <p:cNvPr id="225" name="矩形 224"/>
            <p:cNvSpPr/>
            <p:nvPr/>
          </p:nvSpPr>
          <p:spPr>
            <a:xfrm>
              <a:off x="2669002" y="82296"/>
              <a:ext cx="3328254"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330503" cy="1757908"/>
            <a:chOff x="2666729" y="1519281"/>
            <a:chExt cx="3330503" cy="1757908"/>
          </a:xfrm>
        </p:grpSpPr>
        <p:sp>
          <p:nvSpPr>
            <p:cNvPr id="194" name="矩形 193"/>
            <p:cNvSpPr/>
            <p:nvPr/>
          </p:nvSpPr>
          <p:spPr>
            <a:xfrm>
              <a:off x="2666729" y="1519281"/>
              <a:ext cx="3330503"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5733256"/>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4490323"/>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4538480"/>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98275"/>
            <a:ext cx="7924297" cy="145987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3206682"/>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97634"/>
            <a:ext cx="475394" cy="2692690"/>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4490323"/>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grpSp>
        <p:nvGrpSpPr>
          <p:cNvPr id="133" name="组合 132"/>
          <p:cNvGrpSpPr/>
          <p:nvPr/>
        </p:nvGrpSpPr>
        <p:grpSpPr>
          <a:xfrm>
            <a:off x="4437604" y="1842084"/>
            <a:ext cx="3563739" cy="1288537"/>
            <a:chOff x="6395617" y="3385057"/>
            <a:chExt cx="3563739" cy="1316353"/>
          </a:xfrm>
        </p:grpSpPr>
        <p:sp>
          <p:nvSpPr>
            <p:cNvPr id="223" name="矩形 222"/>
            <p:cNvSpPr/>
            <p:nvPr/>
          </p:nvSpPr>
          <p:spPr>
            <a:xfrm>
              <a:off x="6395617" y="3385057"/>
              <a:ext cx="3563739" cy="1316353"/>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4" name="矩形 223"/>
            <p:cNvSpPr/>
            <p:nvPr/>
          </p:nvSpPr>
          <p:spPr>
            <a:xfrm>
              <a:off x="6470386" y="3457598"/>
              <a:ext cx="577834" cy="117907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数据服务的封装发布</a:t>
              </a:r>
            </a:p>
          </p:txBody>
        </p:sp>
      </p:grpSp>
      <p:sp>
        <p:nvSpPr>
          <p:cNvPr id="134" name="矩形 133"/>
          <p:cNvSpPr/>
          <p:nvPr/>
        </p:nvSpPr>
        <p:spPr>
          <a:xfrm>
            <a:off x="710992" y="1846496"/>
            <a:ext cx="3328251" cy="1286071"/>
          </a:xfrm>
          <a:prstGeom prst="rect">
            <a:avLst/>
          </a:prstGeom>
          <a:solidFill>
            <a:sysClr val="window" lastClr="FFFFFF"/>
          </a:solidFill>
          <a:ln w="12700" cap="flat" cmpd="sng" algn="ctr">
            <a:solidFill>
              <a:schemeClr val="bg1">
                <a:lumMod val="75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5" name="矩形 134"/>
          <p:cNvSpPr/>
          <p:nvPr/>
        </p:nvSpPr>
        <p:spPr>
          <a:xfrm>
            <a:off x="759106" y="194265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模型服务的封装发布</a:t>
            </a:r>
          </a:p>
        </p:txBody>
      </p:sp>
      <p:grpSp>
        <p:nvGrpSpPr>
          <p:cNvPr id="138" name="组合 137"/>
          <p:cNvGrpSpPr/>
          <p:nvPr/>
        </p:nvGrpSpPr>
        <p:grpSpPr>
          <a:xfrm>
            <a:off x="710992" y="3224496"/>
            <a:ext cx="3328251" cy="1203054"/>
            <a:chOff x="2719805" y="3384040"/>
            <a:chExt cx="3328251" cy="1203054"/>
          </a:xfrm>
        </p:grpSpPr>
        <p:grpSp>
          <p:nvGrpSpPr>
            <p:cNvPr id="196" name="组合 195"/>
            <p:cNvGrpSpPr/>
            <p:nvPr/>
          </p:nvGrpSpPr>
          <p:grpSpPr>
            <a:xfrm>
              <a:off x="2719805" y="3384040"/>
              <a:ext cx="3328251" cy="1203054"/>
              <a:chOff x="2669005" y="4805569"/>
              <a:chExt cx="3328251" cy="1203054"/>
            </a:xfrm>
          </p:grpSpPr>
          <p:sp>
            <p:nvSpPr>
              <p:cNvPr id="201" name="矩形 200"/>
              <p:cNvSpPr/>
              <p:nvPr/>
            </p:nvSpPr>
            <p:spPr>
              <a:xfrm>
                <a:off x="2669005" y="4805569"/>
                <a:ext cx="3328251"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2" name="矩形 201"/>
              <p:cNvSpPr/>
              <p:nvPr/>
            </p:nvSpPr>
            <p:spPr>
              <a:xfrm>
                <a:off x="2717119" y="4831729"/>
                <a:ext cx="522231"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的实现</a:t>
                </a:r>
              </a:p>
            </p:txBody>
          </p:sp>
        </p:grpSp>
        <p:sp>
          <p:nvSpPr>
            <p:cNvPr id="197" name="圆角矩形 196"/>
            <p:cNvSpPr/>
            <p:nvPr/>
          </p:nvSpPr>
          <p:spPr>
            <a:xfrm>
              <a:off x="3628915" y="3427105"/>
              <a:ext cx="2049089" cy="242481"/>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300" b="0" i="0" u="none" strike="noStrike" kern="0" cap="none" spc="0" normalizeH="0" baseline="3000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8" name="圆角矩形 197"/>
            <p:cNvSpPr/>
            <p:nvPr/>
          </p:nvSpPr>
          <p:spPr>
            <a:xfrm>
              <a:off x="3628915" y="3715287"/>
              <a:ext cx="2053894" cy="24658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99" name="圆角矩形 198"/>
            <p:cNvSpPr/>
            <p:nvPr/>
          </p:nvSpPr>
          <p:spPr>
            <a:xfrm>
              <a:off x="3619877" y="4003021"/>
              <a:ext cx="2065731" cy="248425"/>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p>
          </p:txBody>
        </p:sp>
        <p:sp>
          <p:nvSpPr>
            <p:cNvPr id="200" name="圆角矩形 199"/>
            <p:cNvSpPr/>
            <p:nvPr/>
          </p:nvSpPr>
          <p:spPr>
            <a:xfrm>
              <a:off x="3619280" y="4297148"/>
              <a:ext cx="2065731" cy="250399"/>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
        <p:nvSpPr>
          <p:cNvPr id="140" name="矩形 139"/>
          <p:cNvSpPr/>
          <p:nvPr/>
        </p:nvSpPr>
        <p:spPr>
          <a:xfrm>
            <a:off x="1410001"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1" name="矩形 140"/>
          <p:cNvSpPr/>
          <p:nvPr/>
        </p:nvSpPr>
        <p:spPr>
          <a:xfrm>
            <a:off x="1413797"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42" name="矩形 141"/>
          <p:cNvSpPr/>
          <p:nvPr/>
        </p:nvSpPr>
        <p:spPr>
          <a:xfrm>
            <a:off x="2784023" y="2647324"/>
            <a:ext cx="1152197"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3" name="直接箭头连接符 142"/>
          <p:cNvCxnSpPr>
            <a:stCxn id="140" idx="2"/>
            <a:endCxn id="141" idx="0"/>
          </p:cNvCxnSpPr>
          <p:nvPr/>
        </p:nvCxnSpPr>
        <p:spPr>
          <a:xfrm>
            <a:off x="1997267" y="2447192"/>
            <a:ext cx="3796"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44" name="直接箭头连接符 143"/>
          <p:cNvCxnSpPr>
            <a:stCxn id="141" idx="3"/>
            <a:endCxn id="142" idx="1"/>
          </p:cNvCxnSpPr>
          <p:nvPr/>
        </p:nvCxnSpPr>
        <p:spPr>
          <a:xfrm>
            <a:off x="2588328" y="2842524"/>
            <a:ext cx="195695" cy="0"/>
          </a:xfrm>
          <a:prstGeom prst="straightConnector1">
            <a:avLst/>
          </a:prstGeom>
          <a:noFill/>
          <a:ln w="6350" cap="flat" cmpd="sng" algn="ctr">
            <a:solidFill>
              <a:sysClr val="windowText" lastClr="000000"/>
            </a:solidFill>
            <a:prstDash val="solid"/>
            <a:miter lim="800000"/>
            <a:tailEnd type="triangle"/>
          </a:ln>
          <a:effectLst/>
        </p:spPr>
      </p:cxnSp>
      <p:grpSp>
        <p:nvGrpSpPr>
          <p:cNvPr id="145" name="组合 144"/>
          <p:cNvGrpSpPr/>
          <p:nvPr/>
        </p:nvGrpSpPr>
        <p:grpSpPr>
          <a:xfrm>
            <a:off x="2789521" y="1933728"/>
            <a:ext cx="1144550" cy="538989"/>
            <a:chOff x="4747534" y="3476701"/>
            <a:chExt cx="1144550" cy="538989"/>
          </a:xfrm>
        </p:grpSpPr>
        <p:sp>
          <p:nvSpPr>
            <p:cNvPr id="192" name="文本框 191"/>
            <p:cNvSpPr txBox="1"/>
            <p:nvPr/>
          </p:nvSpPr>
          <p:spPr>
            <a:xfrm>
              <a:off x="4747534"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3" name="流程图: 多文档 192"/>
            <p:cNvSpPr/>
            <p:nvPr/>
          </p:nvSpPr>
          <p:spPr>
            <a:xfrm>
              <a:off x="4751330" y="34767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46" name="矩形 145"/>
          <p:cNvSpPr/>
          <p:nvPr/>
        </p:nvSpPr>
        <p:spPr>
          <a:xfrm>
            <a:off x="5295334" y="2023589"/>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47" name="矩形 146"/>
          <p:cNvSpPr/>
          <p:nvPr/>
        </p:nvSpPr>
        <p:spPr>
          <a:xfrm>
            <a:off x="5295334" y="2647324"/>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元数据描述</a:t>
            </a:r>
          </a:p>
        </p:txBody>
      </p:sp>
      <p:sp>
        <p:nvSpPr>
          <p:cNvPr id="148" name="矩形 147"/>
          <p:cNvSpPr/>
          <p:nvPr/>
        </p:nvSpPr>
        <p:spPr>
          <a:xfrm>
            <a:off x="6665561" y="2657309"/>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cxnSp>
        <p:nvCxnSpPr>
          <p:cNvPr id="149" name="直接箭头连接符 148"/>
          <p:cNvCxnSpPr>
            <a:stCxn id="146" idx="2"/>
            <a:endCxn id="147" idx="0"/>
          </p:cNvCxnSpPr>
          <p:nvPr/>
        </p:nvCxnSpPr>
        <p:spPr>
          <a:xfrm>
            <a:off x="5882600" y="2447192"/>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150" name="直接箭头连接符 149"/>
          <p:cNvCxnSpPr>
            <a:stCxn id="147" idx="3"/>
            <a:endCxn id="148" idx="1"/>
          </p:cNvCxnSpPr>
          <p:nvPr/>
        </p:nvCxnSpPr>
        <p:spPr>
          <a:xfrm>
            <a:off x="6469865" y="2842524"/>
            <a:ext cx="195696" cy="4992"/>
          </a:xfrm>
          <a:prstGeom prst="straightConnector1">
            <a:avLst/>
          </a:prstGeom>
          <a:noFill/>
          <a:ln w="6350" cap="flat" cmpd="sng" algn="ctr">
            <a:solidFill>
              <a:sysClr val="windowText" lastClr="000000"/>
            </a:solidFill>
            <a:prstDash val="solid"/>
            <a:miter lim="800000"/>
            <a:tailEnd type="triangle"/>
          </a:ln>
          <a:effectLst/>
        </p:spPr>
      </p:cxnSp>
      <p:grpSp>
        <p:nvGrpSpPr>
          <p:cNvPr id="151" name="组合 150"/>
          <p:cNvGrpSpPr/>
          <p:nvPr/>
        </p:nvGrpSpPr>
        <p:grpSpPr>
          <a:xfrm>
            <a:off x="6674854" y="1971828"/>
            <a:ext cx="1140754" cy="538989"/>
            <a:chOff x="8632867" y="3514801"/>
            <a:chExt cx="1140754" cy="538989"/>
          </a:xfrm>
        </p:grpSpPr>
        <p:sp>
          <p:nvSpPr>
            <p:cNvPr id="190" name="文本框 189"/>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1" name="流程图: 多文档 190"/>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52" name="上箭头 151"/>
          <p:cNvSpPr/>
          <p:nvPr/>
        </p:nvSpPr>
        <p:spPr>
          <a:xfrm>
            <a:off x="7163077" y="2477990"/>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53" name="上箭头 152"/>
          <p:cNvSpPr/>
          <p:nvPr/>
        </p:nvSpPr>
        <p:spPr>
          <a:xfrm>
            <a:off x="3283439" y="2453515"/>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154" name="组合 153"/>
          <p:cNvGrpSpPr/>
          <p:nvPr/>
        </p:nvGrpSpPr>
        <p:grpSpPr>
          <a:xfrm>
            <a:off x="4437604" y="3224496"/>
            <a:ext cx="3563739" cy="1203054"/>
            <a:chOff x="6395617" y="4805569"/>
            <a:chExt cx="3563739" cy="1203054"/>
          </a:xfrm>
        </p:grpSpPr>
        <p:sp>
          <p:nvSpPr>
            <p:cNvPr id="188" name="矩形 187"/>
            <p:cNvSpPr/>
            <p:nvPr/>
          </p:nvSpPr>
          <p:spPr>
            <a:xfrm>
              <a:off x="6395617" y="4805569"/>
              <a:ext cx="3563739" cy="1203054"/>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矩形 188"/>
            <p:cNvSpPr/>
            <p:nvPr/>
          </p:nvSpPr>
          <p:spPr>
            <a:xfrm>
              <a:off x="6467032" y="4831729"/>
              <a:ext cx="58118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对比服务的封装发布</a:t>
              </a:r>
            </a:p>
          </p:txBody>
        </p:sp>
      </p:grpSp>
      <p:sp>
        <p:nvSpPr>
          <p:cNvPr id="161" name="矩形 160"/>
          <p:cNvSpPr/>
          <p:nvPr/>
        </p:nvSpPr>
        <p:spPr>
          <a:xfrm>
            <a:off x="176095" y="5161002"/>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5209159"/>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5161002"/>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5265712"/>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5688509"/>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4617785"/>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4617785"/>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4618881"/>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3206682"/>
            <a:ext cx="0" cy="1283640"/>
          </a:xfrm>
          <a:prstGeom prst="line">
            <a:avLst/>
          </a:prstGeom>
          <a:noFill/>
          <a:ln w="6350" cap="flat" cmpd="sng" algn="ctr">
            <a:solidFill>
              <a:sysClr val="windowText" lastClr="000000"/>
            </a:solidFill>
            <a:prstDash val="solid"/>
            <a:miter lim="800000"/>
          </a:ln>
          <a:effectLst/>
        </p:spPr>
      </p:cxnSp>
      <p:sp>
        <p:nvSpPr>
          <p:cNvPr id="170" name="矩形 169"/>
          <p:cNvSpPr/>
          <p:nvPr/>
        </p:nvSpPr>
        <p:spPr>
          <a:xfrm>
            <a:off x="5295334" y="3332266"/>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71" name="矩形 170"/>
          <p:cNvSpPr/>
          <p:nvPr/>
        </p:nvSpPr>
        <p:spPr>
          <a:xfrm>
            <a:off x="5295334" y="3956001"/>
            <a:ext cx="1174531" cy="3903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对比方法</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sp>
        <p:nvSpPr>
          <p:cNvPr id="172" name="矩形 171"/>
          <p:cNvSpPr/>
          <p:nvPr/>
        </p:nvSpPr>
        <p:spPr>
          <a:xfrm>
            <a:off x="6665561" y="3965986"/>
            <a:ext cx="1158380" cy="38041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封装、部署发布</a:t>
            </a:r>
          </a:p>
        </p:txBody>
      </p:sp>
      <p:grpSp>
        <p:nvGrpSpPr>
          <p:cNvPr id="173" name="组合 172"/>
          <p:cNvGrpSpPr/>
          <p:nvPr/>
        </p:nvGrpSpPr>
        <p:grpSpPr>
          <a:xfrm>
            <a:off x="6674854" y="3280505"/>
            <a:ext cx="1140754" cy="538989"/>
            <a:chOff x="8632867" y="3514801"/>
            <a:chExt cx="1140754" cy="538989"/>
          </a:xfrm>
        </p:grpSpPr>
        <p:sp>
          <p:nvSpPr>
            <p:cNvPr id="175" name="文本框 174"/>
            <p:cNvSpPr txBox="1"/>
            <p:nvPr/>
          </p:nvSpPr>
          <p:spPr>
            <a:xfrm>
              <a:off x="8632867" y="3515404"/>
              <a:ext cx="1137648"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   </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6" name="流程图: 多文档 175"/>
            <p:cNvSpPr/>
            <p:nvPr/>
          </p:nvSpPr>
          <p:spPr>
            <a:xfrm>
              <a:off x="8632867" y="3514801"/>
              <a:ext cx="1140754" cy="538989"/>
            </a:xfrm>
            <a:prstGeom prst="flowChartMulti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组件</a:t>
              </a:r>
            </a:p>
          </p:txBody>
        </p:sp>
      </p:grpSp>
      <p:sp>
        <p:nvSpPr>
          <p:cNvPr id="174" name="上箭头 173"/>
          <p:cNvSpPr/>
          <p:nvPr/>
        </p:nvSpPr>
        <p:spPr>
          <a:xfrm>
            <a:off x="7163077" y="3786667"/>
            <a:ext cx="150840" cy="144534"/>
          </a:xfrm>
          <a:prstGeom prst="upArrow">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cxnSp>
        <p:nvCxnSpPr>
          <p:cNvPr id="68" name="直接箭头连接符 67"/>
          <p:cNvCxnSpPr>
            <a:stCxn id="170" idx="2"/>
            <a:endCxn id="171" idx="0"/>
          </p:cNvCxnSpPr>
          <p:nvPr/>
        </p:nvCxnSpPr>
        <p:spPr>
          <a:xfrm>
            <a:off x="5882600" y="3755869"/>
            <a:ext cx="0" cy="200132"/>
          </a:xfrm>
          <a:prstGeom prst="straightConnector1">
            <a:avLst/>
          </a:prstGeom>
          <a:noFill/>
          <a:ln w="6350" cap="flat" cmpd="sng" algn="ctr">
            <a:solidFill>
              <a:sysClr val="windowText" lastClr="000000"/>
            </a:solidFill>
            <a:prstDash val="solid"/>
            <a:miter lim="800000"/>
            <a:tailEnd type="triangle"/>
          </a:ln>
          <a:effectLst/>
        </p:spPr>
      </p:cxnSp>
      <p:cxnSp>
        <p:nvCxnSpPr>
          <p:cNvPr id="71" name="直接箭头连接符 70"/>
          <p:cNvCxnSpPr>
            <a:stCxn id="171" idx="3"/>
            <a:endCxn id="172" idx="1"/>
          </p:cNvCxnSpPr>
          <p:nvPr/>
        </p:nvCxnSpPr>
        <p:spPr>
          <a:xfrm>
            <a:off x="6469865" y="4151201"/>
            <a:ext cx="195696" cy="4992"/>
          </a:xfrm>
          <a:prstGeom prst="straightConnector1">
            <a:avLst/>
          </a:prstGeom>
          <a:noFill/>
          <a:ln w="635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570031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2123728" y="2276872"/>
            <a:ext cx="4657554" cy="3809405"/>
            <a:chOff x="1954387" y="2026294"/>
            <a:chExt cx="4657554"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7" y="2069156"/>
              <a:ext cx="318765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3793213"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9" y="4427732"/>
              <a:ext cx="3541112"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9" y="5192762"/>
              <a:ext cx="3541112"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1" y="2861404"/>
              <a:ext cx="377372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3670385661"/>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79029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lvl="0"/>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r>
              <a:rPr lang="zh-CN" altLang="en-US" sz="2000" dirty="0" smtClean="0">
                <a:latin typeface="宋体" panose="02010600030101010101" pitchFamily="2" charset="-122"/>
                <a:ea typeface="宋体" panose="02010600030101010101" pitchFamily="2" charset="-122"/>
              </a:rPr>
              <a:t>模型都是开源的生态过程模型，都经历了多个版本的迭代和完善，对全球尺度下的陆地碳循环过程具有良好的模拟能力。</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a:p>
        </p:txBody>
      </p:sp>
      <p:pic>
        <p:nvPicPr>
          <p:cNvPr id="6" name="图片 5"/>
          <p:cNvPicPr>
            <a:picLocks noChangeAspect="1"/>
          </p:cNvPicPr>
          <p:nvPr/>
        </p:nvPicPr>
        <p:blipFill>
          <a:blip r:embed="rId3"/>
          <a:stretch>
            <a:fillRect/>
          </a:stretch>
        </p:blipFill>
        <p:spPr>
          <a:xfrm>
            <a:off x="225467" y="2781474"/>
            <a:ext cx="4247615" cy="2296220"/>
          </a:xfrm>
          <a:prstGeom prst="rect">
            <a:avLst/>
          </a:prstGeom>
        </p:spPr>
      </p:pic>
      <p:pic>
        <p:nvPicPr>
          <p:cNvPr id="7" name="图片 6"/>
          <p:cNvPicPr>
            <a:picLocks noChangeAspect="1"/>
          </p:cNvPicPr>
          <p:nvPr/>
        </p:nvPicPr>
        <p:blipFill>
          <a:blip r:embed="rId4"/>
          <a:stretch>
            <a:fillRect/>
          </a:stretch>
        </p:blipFill>
        <p:spPr>
          <a:xfrm>
            <a:off x="4624275" y="2637447"/>
            <a:ext cx="4139952" cy="4220553"/>
          </a:xfrm>
          <a:prstGeom prst="rect">
            <a:avLst/>
          </a:prstGeom>
        </p:spPr>
      </p:pic>
      <p:pic>
        <p:nvPicPr>
          <p:cNvPr id="8" name="图片 7"/>
          <p:cNvPicPr>
            <a:picLocks noChangeAspect="1"/>
          </p:cNvPicPr>
          <p:nvPr/>
        </p:nvPicPr>
        <p:blipFill>
          <a:blip r:embed="rId5"/>
          <a:stretch>
            <a:fillRect/>
          </a:stretch>
        </p:blipFill>
        <p:spPr>
          <a:xfrm>
            <a:off x="277290" y="2071688"/>
            <a:ext cx="4241802" cy="4786312"/>
          </a:xfrm>
          <a:prstGeom prst="rect">
            <a:avLst/>
          </a:prstGeom>
        </p:spPr>
      </p:pic>
    </p:spTree>
    <p:extLst>
      <p:ext uri="{BB962C8B-B14F-4D97-AF65-F5344CB8AC3E}">
        <p14:creationId xmlns:p14="http://schemas.microsoft.com/office/powerpoint/2010/main" val="71519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驱动数据的一致</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模型资源和数据资源的公开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对比流程的公开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对比结果的公开</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可重用</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不同研究情景上对比方案的重用：</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历史模拟</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未来预测</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参数敏感性分析</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参数校准</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不同时空范围和尺度上对比方案的重用</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不同模型之间对比方案的重用</a:t>
            </a:r>
            <a:endParaRPr lang="en-US"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对比方案需求分析</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Tree>
    <p:extLst>
      <p:ext uri="{BB962C8B-B14F-4D97-AF65-F5344CB8AC3E}">
        <p14:creationId xmlns:p14="http://schemas.microsoft.com/office/powerpoint/2010/main" val="119538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4477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陆地碳循环模型对比方案</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主题：描述研究的</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情景和对比</a:t>
            </a:r>
            <a:r>
              <a:rPr lang="zh-CN" altLang="en-US" sz="1600" dirty="0">
                <a:latin typeface="宋体" panose="02010600030101010101" pitchFamily="2" charset="-122"/>
                <a:ea typeface="宋体" panose="02010600030101010101" pitchFamily="2" charset="-122"/>
              </a:rPr>
              <a:t>的碳循环通量要素。对应着</a:t>
            </a:r>
            <a:r>
              <a:rPr lang="zh-CN" altLang="en-US" sz="1600" dirty="0">
                <a:solidFill>
                  <a:srgbClr val="FF0000"/>
                </a:solidFill>
                <a:latin typeface="宋体" panose="02010600030101010101" pitchFamily="2" charset="-122"/>
                <a:ea typeface="宋体" panose="02010600030101010101" pitchFamily="2" charset="-122"/>
              </a:rPr>
              <a:t>研究情景的</a:t>
            </a:r>
            <a:r>
              <a:rPr lang="zh-CN" altLang="en-US" sz="1600" dirty="0" smtClean="0">
                <a:solidFill>
                  <a:srgbClr val="FF0000"/>
                </a:solidFill>
                <a:latin typeface="宋体" panose="02010600030101010101" pitchFamily="2" charset="-122"/>
                <a:ea typeface="宋体" panose="02010600030101010101" pitchFamily="2" charset="-122"/>
              </a:rPr>
              <a:t>多样性</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工程：确定参与对比的模型，以及对这些模型的模拟结果采用的对比方法。对比工程层解决了</a:t>
            </a:r>
            <a:r>
              <a:rPr lang="zh-CN" altLang="en-US" sz="1600" dirty="0">
                <a:solidFill>
                  <a:srgbClr val="FF0000"/>
                </a:solidFill>
                <a:latin typeface="宋体" panose="02010600030101010101" pitchFamily="2" charset="-122"/>
                <a:ea typeface="宋体" panose="02010600030101010101" pitchFamily="2" charset="-122"/>
              </a:rPr>
              <a:t>模型的增量扩展</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任务：配置了模型的驱动</a:t>
            </a:r>
            <a:r>
              <a:rPr lang="zh-CN" altLang="en-US" sz="1600" dirty="0" smtClean="0">
                <a:latin typeface="宋体" panose="02010600030101010101" pitchFamily="2" charset="-122"/>
                <a:ea typeface="宋体" panose="02010600030101010101" pitchFamily="2" charset="-122"/>
              </a:rPr>
              <a:t>数据，对比</a:t>
            </a:r>
            <a:r>
              <a:rPr lang="zh-CN" altLang="en-US" sz="1600" dirty="0" smtClean="0">
                <a:latin typeface="宋体" panose="02010600030101010101" pitchFamily="2" charset="-122"/>
                <a:ea typeface="宋体" panose="02010600030101010101" pitchFamily="2" charset="-122"/>
              </a:rPr>
              <a:t>任务层解决了对比方案</a:t>
            </a:r>
            <a:r>
              <a:rPr lang="zh-CN" altLang="en-US" sz="1600" dirty="0" smtClean="0">
                <a:solidFill>
                  <a:srgbClr val="FF0000"/>
                </a:solidFill>
                <a:latin typeface="宋体" panose="02010600030101010101" pitchFamily="2" charset="-122"/>
                <a:ea typeface="宋体" panose="02010600030101010101" pitchFamily="2" charset="-122"/>
              </a:rPr>
              <a:t>在不同时空范围和尺度上的重用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pic>
        <p:nvPicPr>
          <p:cNvPr id="20482" name="Picture 2" descr="G:\doc\papers\graduate-thesis\thuthesis\figures\topic-sln-task.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31640" y="4221088"/>
            <a:ext cx="4392488" cy="19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2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p>
        </p:txBody>
      </p:sp>
      <p:sp>
        <p:nvSpPr>
          <p:cNvPr id="4" name="内容占位符 2"/>
          <p:cNvSpPr txBox="1">
            <a:spLocks/>
          </p:cNvSpPr>
          <p:nvPr/>
        </p:nvSpPr>
        <p:spPr bwMode="auto">
          <a:xfrm>
            <a:off x="490112" y="1066800"/>
            <a:ext cx="517788" cy="569169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4.1.3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碳循环模型开放式对比系统架构的构建</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5819470" y="4371961"/>
              <a:ext cx="812716"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131" name="矩形 130"/>
            <p:cNvSpPr/>
            <p:nvPr/>
          </p:nvSpPr>
          <p:spPr>
            <a:xfrm>
              <a:off x="7623594" y="4355480"/>
              <a:ext cx="690288"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32" name="矩形 131"/>
            <p:cNvSpPr/>
            <p:nvPr/>
          </p:nvSpPr>
          <p:spPr>
            <a:xfrm>
              <a:off x="6781486" y="4362436"/>
              <a:ext cx="69280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133" name="直接箭头连接符 132"/>
            <p:cNvCxnSpPr>
              <a:stCxn id="130" idx="3"/>
              <a:endCxn id="132" idx="1"/>
            </p:cNvCxnSpPr>
            <p:nvPr/>
          </p:nvCxnSpPr>
          <p:spPr>
            <a:xfrm flipV="1">
              <a:off x="6632186" y="4501987"/>
              <a:ext cx="149300"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149300"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672834"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149299"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670170" y="4502010"/>
              <a:ext cx="149300"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793214197"/>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6875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4319934"/>
          </a:xfrm>
        </p:spPr>
        <p:txBody>
          <a:bodyPr/>
          <a:lstStyle/>
          <a:p>
            <a:pPr lvl="0"/>
            <a:r>
              <a:rPr lang="zh-CN" altLang="en-US" sz="2000" dirty="0" smtClean="0">
                <a:latin typeface="宋体" panose="02010600030101010101" pitchFamily="2" charset="-122"/>
                <a:ea typeface="宋体" panose="02010600030101010101" pitchFamily="2" charset="-122"/>
              </a:rPr>
              <a:t>陆地碳循环数据资源</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气象数据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土壤</a:t>
            </a:r>
            <a:r>
              <a:rPr lang="zh-CN" altLang="en-US" sz="1600" dirty="0">
                <a:latin typeface="宋体" panose="02010600030101010101" pitchFamily="2" charset="-122"/>
                <a:ea typeface="宋体" panose="02010600030101010101" pitchFamily="2" charset="-122"/>
              </a:rPr>
              <a:t>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植被</a:t>
            </a:r>
            <a:r>
              <a:rPr lang="zh-CN" altLang="en-US" sz="1600" dirty="0">
                <a:latin typeface="宋体" panose="02010600030101010101" pitchFamily="2" charset="-122"/>
                <a:ea typeface="宋体" panose="02010600030101010101" pitchFamily="2" charset="-122"/>
              </a:rPr>
              <a:t>功能类型数据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通量</a:t>
            </a:r>
            <a:r>
              <a:rPr lang="zh-CN" altLang="en-US" sz="1600" dirty="0">
                <a:latin typeface="宋体" panose="02010600030101010101" pitchFamily="2" charset="-122"/>
                <a:ea typeface="宋体" panose="02010600030101010101" pitchFamily="2" charset="-122"/>
              </a:rPr>
              <a:t>观测数据</a:t>
            </a:r>
            <a:r>
              <a:rPr lang="zh-CN" altLang="en-US" sz="1600" dirty="0" smtClean="0">
                <a:latin typeface="宋体" panose="02010600030101010101" pitchFamily="2" charset="-122"/>
                <a:ea typeface="宋体" panose="02010600030101010101" pitchFamily="2" charset="-122"/>
              </a:rPr>
              <a:t>集</a:t>
            </a:r>
            <a:endParaRPr lang="en-US" altLang="zh-CN" sz="16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MODIS </a:t>
            </a:r>
            <a:r>
              <a:rPr lang="en-US" altLang="zh-CN" sz="1600" dirty="0">
                <a:latin typeface="宋体" panose="02010600030101010101" pitchFamily="2" charset="-122"/>
                <a:ea typeface="宋体" panose="02010600030101010101" pitchFamily="2" charset="-122"/>
              </a:rPr>
              <a:t>GPP/NPP</a:t>
            </a:r>
            <a:r>
              <a:rPr lang="zh-CN" altLang="en-US" sz="1600" dirty="0">
                <a:latin typeface="宋体" panose="02010600030101010101" pitchFamily="2" charset="-122"/>
                <a:ea typeface="宋体" panose="02010600030101010101" pitchFamily="2" charset="-122"/>
              </a:rPr>
              <a:t>数据集</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a:t>
            </a:r>
            <a:r>
              <a:rPr lang="zh-CN" altLang="en-US" sz="1600" dirty="0" smtClean="0">
                <a:latin typeface="宋体" panose="02010600030101010101" pitchFamily="2" charset="-122"/>
                <a:ea typeface="宋体" panose="02010600030101010101" pitchFamily="2" charset="-122"/>
              </a:rPr>
              <a:t>：比如</a:t>
            </a:r>
            <a:r>
              <a:rPr lang="en-US" altLang="zh-CN" sz="1600" dirty="0" smtClean="0">
                <a:latin typeface="宋体" panose="02010600030101010101" pitchFamily="2" charset="-122"/>
                <a:ea typeface="宋体" panose="02010600030101010101" pitchFamily="2" charset="-122"/>
              </a:rPr>
              <a:t>GPP</a:t>
            </a:r>
            <a:r>
              <a:rPr lang="zh-CN" altLang="en-US" sz="1600" dirty="0" smtClean="0">
                <a:latin typeface="宋体" panose="02010600030101010101" pitchFamily="2" charset="-122"/>
                <a:ea typeface="宋体" panose="02010600030101010101" pitchFamily="2" charset="-122"/>
              </a:rPr>
              <a:t>的单位有</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kgCm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y</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36130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7" y="1557338"/>
            <a:ext cx="3449186" cy="1727646"/>
          </a:xfrm>
        </p:spPr>
        <p:txBody>
          <a:bodyPr/>
          <a:lstStyle/>
          <a:p>
            <a:pPr lvl="0"/>
            <a:r>
              <a:rPr lang="zh-CN" altLang="en-US" sz="2000" dirty="0" smtClean="0">
                <a:latin typeface="宋体" panose="02010600030101010101" pitchFamily="2" charset="-122"/>
                <a:ea typeface="宋体" panose="02010600030101010101" pitchFamily="2" charset="-122"/>
              </a:rPr>
              <a:t>针对数据资源的异构性进行结构化描述，包括</a:t>
            </a:r>
            <a:r>
              <a:rPr lang="zh-CN" altLang="en-US" sz="2000" dirty="0" smtClean="0">
                <a:solidFill>
                  <a:srgbClr val="FF0000"/>
                </a:solidFill>
                <a:latin typeface="宋体" panose="02010600030101010101" pitchFamily="2" charset="-122"/>
                <a:ea typeface="宋体" panose="02010600030101010101" pitchFamily="2" charset="-122"/>
              </a:rPr>
              <a:t>时空范围、尺度、单位量纲</a:t>
            </a:r>
            <a:r>
              <a:rPr lang="zh-CN" altLang="en-US" sz="2000" dirty="0" smtClean="0">
                <a:latin typeface="宋体" panose="02010600030101010101" pitchFamily="2" charset="-122"/>
                <a:ea typeface="宋体" panose="02010600030101010101" pitchFamily="2" charset="-122"/>
              </a:rPr>
              <a:t>等信息。</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923928" y="4509120"/>
            <a:ext cx="648072"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60032" y="4509120"/>
            <a:ext cx="7200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40152" y="3429000"/>
            <a:ext cx="864096" cy="43204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3603848"/>
            <a:ext cx="5376862" cy="3238500"/>
            <a:chOff x="0" y="3603848"/>
            <a:chExt cx="5376862" cy="3238500"/>
          </a:xfrm>
        </p:grpSpPr>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0"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116412" y="4365104"/>
              <a:ext cx="15041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3528" y="4376514"/>
              <a:ext cx="2019338" cy="63666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3437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地理空间信息服务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27856" y="4237933"/>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817242" y="4392591"/>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5833466" y="4348141"/>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227640" cy="3311822"/>
          </a:xfrm>
        </p:spPr>
        <p:txBody>
          <a:bodyPr/>
          <a:lstStyle/>
          <a:p>
            <a:pPr lvl="0"/>
            <a:r>
              <a:rPr lang="zh-CN" altLang="en-US" sz="2000" dirty="0">
                <a:latin typeface="宋体" panose="02010600030101010101" pitchFamily="2" charset="-122"/>
                <a:ea typeface="宋体" panose="02010600030101010101" pitchFamily="2" charset="-122"/>
              </a:rPr>
              <a:t>陆地碳循环模型</a:t>
            </a:r>
            <a:r>
              <a:rPr lang="zh-CN" altLang="en-US" sz="2000" dirty="0" smtClean="0">
                <a:latin typeface="宋体" panose="02010600030101010101" pitchFamily="2" charset="-122"/>
                <a:ea typeface="宋体" panose="02010600030101010101" pitchFamily="2" charset="-122"/>
              </a:rPr>
              <a:t>资源：</a:t>
            </a:r>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p>
          <a:p>
            <a:pPr lvl="0"/>
            <a:r>
              <a:rPr lang="zh-CN" altLang="en-US" sz="2000" dirty="0" smtClean="0">
                <a:latin typeface="宋体" panose="02010600030101010101" pitchFamily="2" charset="-122"/>
                <a:ea typeface="宋体" panose="02010600030101010101" pitchFamily="2" charset="-122"/>
              </a:rPr>
              <a:t>陆地碳循环模型资源的异构性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开发语言：</a:t>
            </a:r>
            <a:endParaRPr lang="en-US" altLang="zh-CN" sz="16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编译</a:t>
            </a:r>
            <a:r>
              <a:rPr lang="zh-CN" altLang="en-US" sz="1400" dirty="0" smtClean="0">
                <a:latin typeface="宋体" panose="02010600030101010101" pitchFamily="2" charset="-122"/>
                <a:ea typeface="宋体" panose="02010600030101010101" pitchFamily="2" charset="-122"/>
              </a:rPr>
              <a:t>型：</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Fortran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解释型：</a:t>
            </a:r>
            <a:r>
              <a:rPr lang="en-US" altLang="zh-CN" sz="1400" dirty="0" smtClean="0">
                <a:latin typeface="宋体" panose="02010600030101010101" pitchFamily="2" charset="-122"/>
                <a:ea typeface="宋体" panose="02010600030101010101" pitchFamily="2" charset="-122"/>
              </a:rPr>
              <a:t>Python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JavaScript</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运行平台：</a:t>
            </a:r>
            <a:r>
              <a:rPr lang="en-US" altLang="zh-CN" sz="1600" dirty="0" smtClean="0">
                <a:latin typeface="宋体" panose="02010600030101010101" pitchFamily="2" charset="-122"/>
                <a:ea typeface="宋体" panose="02010600030101010101" pitchFamily="2" charset="-122"/>
              </a:rPr>
              <a:t>Windows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Linux</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Unix</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表现形式：源代码、可执行程序、静态链接库、动态链接库、网络服务、组件等。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执行流程：简单类型、</a:t>
            </a:r>
            <a:r>
              <a:rPr lang="zh-CN" altLang="en-US" sz="1600" dirty="0">
                <a:latin typeface="宋体" panose="02010600030101010101" pitchFamily="2" charset="-122"/>
                <a:ea typeface="宋体" panose="02010600030101010101" pitchFamily="2" charset="-122"/>
              </a:rPr>
              <a:t>多过程</a:t>
            </a:r>
            <a:r>
              <a:rPr lang="zh-CN" altLang="en-US" sz="1600" dirty="0" smtClean="0">
                <a:latin typeface="宋体" panose="02010600030101010101" pitchFamily="2" charset="-122"/>
                <a:ea typeface="宋体" panose="02010600030101010101" pitchFamily="2" charset="-122"/>
              </a:rPr>
              <a:t>集成类型。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运行接口：硬编码型、配置文件型、命令行参数型等。</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772045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1506" name="Picture 2" descr="G:\doc\papers\graduate-thesis\thuthesis\figures\jpg\ModelCalculation!4-2-1-model-description-interface_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67744" y="1864603"/>
            <a:ext cx="3731428" cy="20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G:\doc\papers\graduate-thesis\thuthesis\figures\jpg\ModelCalculation!4-2-2-model-invoke-interface_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9512" y="4254309"/>
            <a:ext cx="4267050" cy="229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G:\doc\papers\graduate-thesis\thuthesis\figures\jpg\ModelCalculation!4-2-3-model-deployment-interface_2.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4869"/>
          <a:stretch/>
        </p:blipFill>
        <p:spPr bwMode="auto">
          <a:xfrm>
            <a:off x="4524359" y="4203083"/>
            <a:ext cx="3181279"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dirty="0"/>
          </a:p>
        </p:txBody>
      </p:sp>
      <p:sp>
        <p:nvSpPr>
          <p:cNvPr id="9" name="矩形 8"/>
          <p:cNvSpPr/>
          <p:nvPr/>
        </p:nvSpPr>
        <p:spPr>
          <a:xfrm>
            <a:off x="2313037" y="1466779"/>
            <a:ext cx="1702663" cy="367678"/>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基本信息描述接口</a:t>
            </a:r>
            <a:endParaRPr lang="zh-CN" altLang="en-US" sz="1400" dirty="0"/>
          </a:p>
        </p:txBody>
      </p:sp>
      <p:sp>
        <p:nvSpPr>
          <p:cNvPr id="10" name="矩形 9"/>
          <p:cNvSpPr/>
          <p:nvPr/>
        </p:nvSpPr>
        <p:spPr>
          <a:xfrm>
            <a:off x="205766" y="3857926"/>
            <a:ext cx="170193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运行信息描述接口</a:t>
            </a:r>
            <a:endParaRPr lang="zh-CN" altLang="en-US" sz="1400" dirty="0"/>
          </a:p>
        </p:txBody>
      </p:sp>
      <p:sp>
        <p:nvSpPr>
          <p:cNvPr id="11" name="矩形 10"/>
          <p:cNvSpPr/>
          <p:nvPr/>
        </p:nvSpPr>
        <p:spPr>
          <a:xfrm>
            <a:off x="4582494" y="3835892"/>
            <a:ext cx="171769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部署信息描述接口</a:t>
            </a:r>
            <a:endParaRPr lang="zh-CN" altLang="en-US" sz="1400" dirty="0"/>
          </a:p>
        </p:txBody>
      </p:sp>
    </p:spTree>
    <p:extLst>
      <p:ext uri="{BB962C8B-B14F-4D97-AF65-F5344CB8AC3E}">
        <p14:creationId xmlns:p14="http://schemas.microsoft.com/office/powerpoint/2010/main" val="97283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795592" cy="1835497"/>
          </a:xfrm>
        </p:spPr>
        <p:txBody>
          <a:bodyPr/>
          <a:lstStyle/>
          <a:p>
            <a:pPr lvl="0"/>
            <a:r>
              <a:rPr lang="zh-CN" altLang="en-US" sz="2000" dirty="0" smtClean="0">
                <a:latin typeface="宋体" panose="02010600030101010101" pitchFamily="2" charset="-122"/>
                <a:ea typeface="宋体" panose="02010600030101010101" pitchFamily="2" charset="-122"/>
              </a:rPr>
              <a:t>模型封装</a:t>
            </a:r>
            <a:endParaRPr lang="en-US" altLang="zh-CN" sz="2000" dirty="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a:t>
            </a:r>
            <a:r>
              <a:rPr lang="zh-CN" altLang="en-US" sz="1400" dirty="0">
                <a:latin typeface="宋体" panose="02010600030101010101" pitchFamily="2" charset="-122"/>
                <a:ea typeface="宋体" panose="02010600030101010101" pitchFamily="2" charset="-122"/>
              </a:rPr>
              <a:t>封装最关键的是</a:t>
            </a:r>
            <a:r>
              <a:rPr lang="zh-CN" altLang="en-US" sz="1400" dirty="0">
                <a:solidFill>
                  <a:srgbClr val="FF0000"/>
                </a:solidFill>
                <a:latin typeface="宋体" panose="02010600030101010101" pitchFamily="2" charset="-122"/>
                <a:ea typeface="宋体" panose="02010600030101010101" pitchFamily="2" charset="-122"/>
              </a:rPr>
              <a:t>运行接口</a:t>
            </a:r>
            <a:r>
              <a:rPr lang="zh-CN" altLang="en-US" sz="1400" dirty="0">
                <a:latin typeface="宋体" panose="02010600030101010101" pitchFamily="2" charset="-122"/>
                <a:ea typeface="宋体" panose="02010600030101010101" pitchFamily="2" charset="-122"/>
              </a:rPr>
              <a:t>的设计</a:t>
            </a:r>
            <a:r>
              <a:rPr lang="zh-CN" altLang="en-US" sz="1400" dirty="0" smtClean="0">
                <a:latin typeface="宋体" panose="02010600030101010101" pitchFamily="2" charset="-122"/>
                <a:ea typeface="宋体" panose="02010600030101010101" pitchFamily="2" charset="-122"/>
              </a:rPr>
              <a:t>，本文</a:t>
            </a:r>
            <a:r>
              <a:rPr lang="zh-CN" altLang="en-US" sz="1400" dirty="0">
                <a:latin typeface="宋体" panose="02010600030101010101" pitchFamily="2" charset="-122"/>
                <a:ea typeface="宋体" panose="02010600030101010101" pitchFamily="2" charset="-122"/>
              </a:rPr>
              <a:t>基于</a:t>
            </a:r>
            <a:r>
              <a:rPr lang="en-US" altLang="zh-CN" sz="1400" dirty="0" err="1">
                <a:latin typeface="宋体" panose="02010600030101010101" pitchFamily="2" charset="-122"/>
                <a:ea typeface="宋体" panose="02010600030101010101" pitchFamily="2" charset="-122"/>
              </a:rPr>
              <a:t>libc</a:t>
            </a:r>
            <a:r>
              <a:rPr lang="zh-CN" altLang="en-US" sz="1400" dirty="0">
                <a:latin typeface="宋体" panose="02010600030101010101" pitchFamily="2" charset="-122"/>
                <a:ea typeface="宋体" panose="02010600030101010101" pitchFamily="2" charset="-122"/>
              </a:rPr>
              <a:t>的</a:t>
            </a:r>
            <a:r>
              <a:rPr lang="en-US" altLang="zh-CN" sz="1400" dirty="0" err="1">
                <a:latin typeface="宋体" panose="02010600030101010101" pitchFamily="2" charset="-122"/>
                <a:ea typeface="宋体" panose="02010600030101010101" pitchFamily="2" charset="-122"/>
              </a:rPr>
              <a:t>getopt</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getopt_long</a:t>
            </a:r>
            <a:r>
              <a:rPr lang="zh-CN" altLang="en-US" sz="1400" dirty="0">
                <a:latin typeface="宋体" panose="02010600030101010101" pitchFamily="2" charset="-122"/>
                <a:ea typeface="宋体" panose="02010600030101010101" pitchFamily="2" charset="-122"/>
              </a:rPr>
              <a:t>接口设计了陆地碳循环模型封装的标准化命令行参数运行接口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模型的调用命令表示为：</a:t>
            </a:r>
            <a:r>
              <a:rPr lang="en-US" altLang="zh-CN" sz="1400" dirty="0" smtClean="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interpreter) &lt;main&gt; -p -f=&lt;value&gt; --flag=&lt;value</a:t>
            </a:r>
            <a:r>
              <a:rPr lang="en-US" altLang="zh-CN" sz="1400" dirty="0" smtClean="0">
                <a:latin typeface="宋体" panose="02010600030101010101" pitchFamily="2" charset="-122"/>
                <a:ea typeface="宋体" panose="02010600030101010101" pitchFamily="2" charset="-122"/>
              </a:rPr>
              <a:t>&gt;”</a:t>
            </a:r>
          </a:p>
          <a:p>
            <a:pPr lvl="1"/>
            <a:r>
              <a:rPr lang="zh-CN" altLang="en-US" sz="1400" dirty="0" smtClean="0">
                <a:latin typeface="宋体" panose="02010600030101010101" pitchFamily="2" charset="-122"/>
                <a:ea typeface="宋体" panose="02010600030101010101" pitchFamily="2" charset="-122"/>
              </a:rPr>
              <a:t>对于多过程集成类型的模型，通过</a:t>
            </a:r>
            <a:r>
              <a:rPr lang="en-US" altLang="zh-CN" sz="1400" dirty="0" smtClean="0">
                <a:latin typeface="宋体" panose="02010600030101010101" pitchFamily="2" charset="-122"/>
                <a:ea typeface="宋体" panose="02010600030101010101" pitchFamily="2" charset="-122"/>
              </a:rPr>
              <a:t>Node.js</a:t>
            </a:r>
            <a:r>
              <a:rPr lang="zh-CN" altLang="en-US" sz="1400" dirty="0" smtClean="0">
                <a:latin typeface="宋体" panose="02010600030101010101" pitchFamily="2" charset="-122"/>
                <a:ea typeface="宋体" panose="02010600030101010101" pitchFamily="2" charset="-122"/>
              </a:rPr>
              <a:t>脚本语言控制集成流程</a:t>
            </a:r>
            <a:endParaRPr lang="en-US" altLang="zh-CN" sz="1400" dirty="0" smtClean="0">
              <a:latin typeface="宋体" panose="02010600030101010101" pitchFamily="2" charset="-122"/>
              <a:ea typeface="宋体" panose="02010600030101010101" pitchFamily="2" charset="-122"/>
            </a:endParaRPr>
          </a:p>
          <a:p>
            <a:pPr marL="457200" lvl="1" indent="0">
              <a:buNone/>
            </a:pP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6" name="Picture 2" descr="G:\doc\papers\graduate-thesis\thuthesis\figures\ms-encap-with-integration.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899592" y="3541712"/>
            <a:ext cx="5264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spTree>
    <p:extLst>
      <p:ext uri="{BB962C8B-B14F-4D97-AF65-F5344CB8AC3E}">
        <p14:creationId xmlns:p14="http://schemas.microsoft.com/office/powerpoint/2010/main" val="176096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2006479"/>
            <a:ext cx="1224136" cy="30569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封装前</a:t>
            </a:r>
            <a:endParaRPr lang="zh-CN" altLang="en-US" sz="1400" dirty="0">
              <a:solidFill>
                <a:schemeClr val="tx1"/>
              </a:solidFill>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a:xfrm>
            <a:off x="8293100" y="6381328"/>
            <a:ext cx="457200" cy="228600"/>
          </a:xfrm>
        </p:spPr>
        <p:txBody>
          <a:bodyPr/>
          <a:lstStyle/>
          <a:p>
            <a:fld id="{57EA92A5-C027-4AA6-B826-350AEA676BBC}" type="slidenum">
              <a:rPr lang="zh-CN" altLang="en-US" smtClean="0"/>
              <a:pPr/>
              <a:t>29</a:t>
            </a:fld>
            <a:endParaRPr lang="zh-CN" altLang="en-US"/>
          </a:p>
        </p:txBody>
      </p:sp>
      <p:pic>
        <p:nvPicPr>
          <p:cNvPr id="13314" name="Picture 2" descr="G:\doc\papers\graduate-thesis\thuthesis\figures\after-enca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62649" y="5118667"/>
            <a:ext cx="6480720" cy="17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doc\papers\graduate-thesis\thuthesis\figures\before-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662649" y="200647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7544" y="5118667"/>
            <a:ext cx="1195105" cy="17427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封装后</a:t>
            </a:r>
            <a:endParaRPr lang="zh-CN" altLang="en-US" sz="1400" dirty="0">
              <a:solidFill>
                <a:schemeClr val="tx1"/>
              </a:solidFill>
            </a:endParaRPr>
          </a:p>
        </p:txBody>
      </p:sp>
      <p:sp>
        <p:nvSpPr>
          <p:cNvPr id="11" name="内容占位符 2"/>
          <p:cNvSpPr>
            <a:spLocks noGrp="1"/>
          </p:cNvSpPr>
          <p:nvPr>
            <p:ph idx="1"/>
          </p:nvPr>
        </p:nvSpPr>
        <p:spPr>
          <a:xfrm>
            <a:off x="-64570" y="1556792"/>
            <a:ext cx="7795592" cy="466488"/>
          </a:xfrm>
        </p:spPr>
        <p:txBody>
          <a:bodyPr/>
          <a:lstStyle/>
          <a:p>
            <a:pPr marL="457200" lvl="1" indent="0">
              <a:buNone/>
            </a:pPr>
            <a:r>
              <a:rPr lang="zh-CN" altLang="en-US" sz="1600" dirty="0" smtClean="0">
                <a:latin typeface="宋体" panose="02010600030101010101" pitchFamily="2" charset="-122"/>
                <a:ea typeface="宋体" panose="02010600030101010101" pitchFamily="2" charset="-122"/>
              </a:rPr>
              <a:t>封装前后运行接口的对比</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5424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a:latin typeface="宋体" panose="02010600030101010101" pitchFamily="2" charset="-122"/>
                <a:ea typeface="宋体" panose="02010600030101010101" pitchFamily="2" charset="-122"/>
              </a:rPr>
              <a:t>陆地碳循环模型是估计和预测不同尺度碳收支分布格局和变化趋势的重要手段。随着陆地碳循环模型的发展，其类型越来越多样，机理越来越复杂</a:t>
            </a:r>
            <a:r>
              <a:rPr lang="zh-CN" altLang="en-US" sz="2000" dirty="0" smtClean="0">
                <a:latin typeface="宋体" panose="02010600030101010101" pitchFamily="2" charset="-122"/>
                <a:ea typeface="宋体" panose="02010600030101010101" pitchFamily="2" charset="-122"/>
              </a:rPr>
              <a:t>，模型运行结果有较大的不确定性，模型在</a:t>
            </a:r>
            <a:r>
              <a:rPr lang="zh-CN" altLang="en-US" sz="2000" dirty="0">
                <a:latin typeface="宋体" panose="02010600030101010101" pitchFamily="2" charset="-122"/>
                <a:ea typeface="宋体" panose="02010600030101010101" pitchFamily="2" charset="-122"/>
              </a:rPr>
              <a:t>应用时往往难以选择</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对此，国际上开展了多次碳循环模型对比计划，包括</a:t>
            </a:r>
            <a:r>
              <a:rPr lang="zh-CN" altLang="en-US" sz="2000" kern="0" dirty="0" smtClean="0">
                <a:solidFill>
                  <a:srgbClr val="FF0000"/>
                </a:solidFill>
                <a:latin typeface="宋体" panose="02010600030101010101" pitchFamily="2" charset="-122"/>
                <a:ea typeface="宋体" panose="02010600030101010101" pitchFamily="2" charset="-122"/>
              </a:rPr>
              <a:t>耦合模型对比计划（</a:t>
            </a:r>
            <a:r>
              <a:rPr lang="en-US" altLang="zh-CN" sz="2000" kern="0" dirty="0" smtClean="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全球分析、集成和建模计划（</a:t>
            </a:r>
            <a:r>
              <a:rPr lang="en-US" altLang="zh-CN" sz="2000" kern="0" dirty="0" smtClean="0">
                <a:solidFill>
                  <a:srgbClr val="FF0000"/>
                </a:solidFill>
                <a:latin typeface="宋体" panose="02010600030101010101" pitchFamily="2" charset="-122"/>
                <a:ea typeface="宋体" panose="02010600030101010101" pitchFamily="2" charset="-122"/>
              </a:rPr>
              <a:t>GAIM</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大尺度生物圈与大气数据模型对比计划（</a:t>
            </a:r>
            <a:r>
              <a:rPr lang="en-US" altLang="zh-CN" sz="2000" kern="0" dirty="0" smtClean="0">
                <a:solidFill>
                  <a:srgbClr val="FF0000"/>
                </a:solidFill>
                <a:latin typeface="宋体" panose="02010600030101010101" pitchFamily="2" charset="-122"/>
                <a:ea typeface="宋体" panose="02010600030101010101" pitchFamily="2" charset="-122"/>
              </a:rPr>
              <a:t>LBA-DMIP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等，开展陆地碳循环模型的对比是碳循环模型领域的研究热点和难点。</a:t>
            </a:r>
            <a:endParaRPr lang="en-US" altLang="zh-CN" sz="2000" kern="0" dirty="0" smtClean="0">
              <a:latin typeface="宋体" panose="02010600030101010101" pitchFamily="2" charset="-122"/>
              <a:ea typeface="宋体" panose="02010600030101010101" pitchFamily="2" charset="-122"/>
            </a:endParaRPr>
          </a:p>
        </p:txBody>
      </p:sp>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
        <p:nvSpPr>
          <p:cNvPr id="5" name="AutoShape 8" descr="https://esgf-node.llnl.gov/site_media/logos/180712_WCRP-CMIP6_540x100px_72dp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208389" y="1399555"/>
            <a:ext cx="2876599" cy="2255090"/>
            <a:chOff x="5280521" y="1533950"/>
            <a:chExt cx="2876599" cy="2255090"/>
          </a:xfrm>
        </p:grpSpPr>
        <p:pic>
          <p:nvPicPr>
            <p:cNvPr id="4098" name="Picture 2" descr="https://www.climatemodeling.org/c-lamp/images/c-lamp_bann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324" y="2125597"/>
              <a:ext cx="2641972" cy="546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gaim.unh.edu/Structure/Intercomparison/EMDI/bann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625" y="3503290"/>
              <a:ext cx="2857495" cy="28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aim.unh.edu/gif/Logos/gaimtx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625" y="2856358"/>
              <a:ext cx="2762250" cy="428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521" y="1533950"/>
              <a:ext cx="2642775" cy="48940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7448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799"/>
            <a:ext cx="6859488" cy="12100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smtClean="0">
                <a:latin typeface="宋体" panose="02010600030101010101" pitchFamily="2" charset="-122"/>
                <a:ea typeface="宋体" panose="02010600030101010101" pitchFamily="2" charset="-122"/>
              </a:rPr>
              <a:t>本文将服务容器定义为微服务的承载工具，提供对微服务的管理功能。服务容器将数据和模型资源通过</a:t>
            </a:r>
            <a:r>
              <a:rPr lang="en-US" altLang="zh-CN" sz="2000" kern="0" dirty="0" smtClean="0">
                <a:latin typeface="宋体" panose="02010600030101010101" pitchFamily="2" charset="-122"/>
                <a:ea typeface="宋体" panose="02010600030101010101" pitchFamily="2" charset="-122"/>
              </a:rPr>
              <a:t>REST API</a:t>
            </a:r>
            <a:r>
              <a:rPr lang="zh-CN" altLang="en-US" sz="2000" kern="0" dirty="0" smtClean="0">
                <a:latin typeface="宋体" panose="02010600030101010101" pitchFamily="2" charset="-122"/>
                <a:ea typeface="宋体" panose="02010600030101010101" pitchFamily="2" charset="-122"/>
              </a:rPr>
              <a:t>暴露出来，提供从客户端访问这些组件的能力。</a:t>
            </a:r>
            <a:endParaRPr lang="en-US" altLang="zh-CN"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pic>
        <p:nvPicPr>
          <p:cNvPr id="7" name="图片 6"/>
          <p:cNvPicPr>
            <a:picLocks noChangeAspect="1"/>
          </p:cNvPicPr>
          <p:nvPr/>
        </p:nvPicPr>
        <p:blipFill>
          <a:blip r:embed="rId3"/>
          <a:stretch>
            <a:fillRect/>
          </a:stretch>
        </p:blipFill>
        <p:spPr>
          <a:xfrm>
            <a:off x="1259632" y="2437238"/>
            <a:ext cx="5290195" cy="4166762"/>
          </a:xfrm>
          <a:prstGeom prst="rect">
            <a:avLst/>
          </a:prstGeom>
        </p:spPr>
      </p:pic>
    </p:spTree>
    <p:extLst>
      <p:ext uri="{BB962C8B-B14F-4D97-AF65-F5344CB8AC3E}">
        <p14:creationId xmlns:p14="http://schemas.microsoft.com/office/powerpoint/2010/main" val="397964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223590"/>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
        <p:nvSpPr>
          <p:cNvPr id="6" name="内容占位符 2"/>
          <p:cNvSpPr txBox="1">
            <a:spLocks/>
          </p:cNvSpPr>
          <p:nvPr/>
        </p:nvSpPr>
        <p:spPr bwMode="auto">
          <a:xfrm>
            <a:off x="323850" y="1583779"/>
            <a:ext cx="7867600" cy="621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1650" y="1772816"/>
            <a:ext cx="4760474" cy="1792731"/>
          </a:xfrm>
          <a:prstGeom prst="rect">
            <a:avLst/>
          </a:prstGeom>
        </p:spPr>
      </p:pic>
      <p:pic>
        <p:nvPicPr>
          <p:cNvPr id="7" name="图片 6"/>
          <p:cNvPicPr>
            <a:picLocks noChangeAspect="1"/>
          </p:cNvPicPr>
          <p:nvPr/>
        </p:nvPicPr>
        <p:blipFill>
          <a:blip r:embed="rId4"/>
          <a:stretch>
            <a:fillRect/>
          </a:stretch>
        </p:blipFill>
        <p:spPr>
          <a:xfrm>
            <a:off x="2236424" y="4036112"/>
            <a:ext cx="4821019" cy="2636911"/>
          </a:xfrm>
          <a:prstGeom prst="rect">
            <a:avLst/>
          </a:prstGeom>
        </p:spPr>
      </p:pic>
      <p:pic>
        <p:nvPicPr>
          <p:cNvPr id="9" name="图片 8"/>
          <p:cNvPicPr>
            <a:picLocks noChangeAspect="1"/>
          </p:cNvPicPr>
          <p:nvPr/>
        </p:nvPicPr>
        <p:blipFill>
          <a:blip r:embed="rId5"/>
          <a:stretch>
            <a:fillRect/>
          </a:stretch>
        </p:blipFill>
        <p:spPr>
          <a:xfrm>
            <a:off x="4700210" y="1458959"/>
            <a:ext cx="4443790" cy="2420006"/>
          </a:xfrm>
          <a:prstGeom prst="rect">
            <a:avLst/>
          </a:prstGeom>
        </p:spPr>
      </p:pic>
      <p:sp>
        <p:nvSpPr>
          <p:cNvPr id="10" name="矩形 9"/>
          <p:cNvSpPr/>
          <p:nvPr/>
        </p:nvSpPr>
        <p:spPr>
          <a:xfrm>
            <a:off x="107504" y="1740926"/>
            <a:ext cx="147933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模型服务接口</a:t>
            </a:r>
            <a:endParaRPr lang="zh-CN" altLang="en-US" sz="1400" dirty="0"/>
          </a:p>
        </p:txBody>
      </p:sp>
      <p:sp>
        <p:nvSpPr>
          <p:cNvPr id="11" name="矩形 10"/>
          <p:cNvSpPr/>
          <p:nvPr/>
        </p:nvSpPr>
        <p:spPr>
          <a:xfrm>
            <a:off x="4760474" y="1340768"/>
            <a:ext cx="139570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数据服务接口</a:t>
            </a:r>
            <a:endParaRPr lang="zh-CN" altLang="en-US" sz="1400" dirty="0"/>
          </a:p>
        </p:txBody>
      </p:sp>
      <p:sp>
        <p:nvSpPr>
          <p:cNvPr id="12" name="矩形 11"/>
          <p:cNvSpPr/>
          <p:nvPr/>
        </p:nvSpPr>
        <p:spPr>
          <a:xfrm>
            <a:off x="2339752" y="3933056"/>
            <a:ext cx="136815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模型调用接口</a:t>
            </a:r>
            <a:endParaRPr lang="zh-CN" altLang="en-US" sz="1400" dirty="0"/>
          </a:p>
        </p:txBody>
      </p:sp>
    </p:spTree>
    <p:extLst>
      <p:ext uri="{BB962C8B-B14F-4D97-AF65-F5344CB8AC3E}">
        <p14:creationId xmlns:p14="http://schemas.microsoft.com/office/powerpoint/2010/main" val="15098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grpSp>
        <p:nvGrpSpPr>
          <p:cNvPr id="10" name="组合 9"/>
          <p:cNvGrpSpPr/>
          <p:nvPr/>
        </p:nvGrpSpPr>
        <p:grpSpPr>
          <a:xfrm>
            <a:off x="971600" y="1557338"/>
            <a:ext cx="6096000" cy="2767696"/>
            <a:chOff x="1403648" y="1844824"/>
            <a:chExt cx="6096000" cy="2767696"/>
          </a:xfrm>
        </p:grpSpPr>
        <p:graphicFrame>
          <p:nvGraphicFramePr>
            <p:cNvPr id="11" name="图示 10"/>
            <p:cNvGraphicFramePr/>
            <p:nvPr>
              <p:extLst>
                <p:ext uri="{D42A27DB-BD31-4B8C-83A1-F6EECF244321}">
                  <p14:modId xmlns:p14="http://schemas.microsoft.com/office/powerpoint/2010/main" val="1505992811"/>
                </p:ext>
              </p:extLst>
            </p:nvPr>
          </p:nvGraphicFramePr>
          <p:xfrm>
            <a:off x="1403648" y="1844824"/>
            <a:ext cx="6096000" cy="276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13" name="TextBox 7"/>
            <p:cNvSpPr txBox="1">
              <a:spLocks noChangeArrowheads="1"/>
            </p:cNvSpPr>
            <p:nvPr/>
          </p:nvSpPr>
          <p:spPr bwMode="auto">
            <a:xfrm>
              <a:off x="1833140"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4" name="TextBox 8"/>
            <p:cNvSpPr txBox="1">
              <a:spLocks noChangeArrowheads="1"/>
            </p:cNvSpPr>
            <p:nvPr/>
          </p:nvSpPr>
          <p:spPr bwMode="auto">
            <a:xfrm>
              <a:off x="1625565"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92336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31096" cy="42479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陆地碳循环模型对比方法</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统计学对比方法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均方根误差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决定系数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效率系数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超级集合</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可视化对比方法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泰勒图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时间序列折线图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专题图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热力</a:t>
            </a:r>
            <a:r>
              <a:rPr lang="zh-CN" altLang="en-US" sz="1400" dirty="0" smtClean="0">
                <a:latin typeface="宋体" panose="02010600030101010101" pitchFamily="2" charset="-122"/>
                <a:ea typeface="宋体" panose="02010600030101010101" pitchFamily="2" charset="-122"/>
              </a:rPr>
              <a:t>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纬向图</a:t>
            </a: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33</a:t>
            </a:fld>
            <a:endParaRPr lang="zh-CN" altLang="en-US"/>
          </a:p>
        </p:txBody>
      </p:sp>
      <p:sp>
        <p:nvSpPr>
          <p:cNvPr id="6" name="内容占位符 2"/>
          <p:cNvSpPr txBox="1">
            <a:spLocks/>
          </p:cNvSpPr>
          <p:nvPr/>
        </p:nvSpPr>
        <p:spPr bwMode="auto">
          <a:xfrm>
            <a:off x="4067944" y="1557338"/>
            <a:ext cx="3528392" cy="33838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对比方法的异构性</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输出形式</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标准输出流</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文件</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是否有观测数据集参与对比</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交叉对比</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验证对比</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对比的空间尺度</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站点尺度</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全球尺度</a:t>
            </a:r>
            <a:endParaRPr lang="en-US" altLang="zh-CN" sz="14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84085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354782" cy="1367606"/>
          </a:xfrm>
        </p:spPr>
        <p:txBody>
          <a:bodyPr/>
          <a:lstStyle/>
          <a:p>
            <a:pPr lvl="0"/>
            <a:r>
              <a:rPr lang="zh-CN" altLang="en-US" sz="2000" dirty="0">
                <a:latin typeface="宋体" panose="02010600030101010101" pitchFamily="2" charset="-122"/>
                <a:ea typeface="宋体" panose="02010600030101010101" pitchFamily="2" charset="-122"/>
              </a:rPr>
              <a:t>陆地碳循环对比方法的结构化</a:t>
            </a:r>
            <a:r>
              <a:rPr lang="zh-CN" altLang="en-US" sz="2000" dirty="0" smtClean="0">
                <a:latin typeface="宋体" panose="02010600030101010101" pitchFamily="2" charset="-122"/>
                <a:ea typeface="宋体" panose="02010600030101010101" pitchFamily="2" charset="-122"/>
              </a:rPr>
              <a:t>表达</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基于</a:t>
            </a:r>
            <a:r>
              <a:rPr lang="zh-CN" altLang="en-US" sz="1600" dirty="0" smtClean="0">
                <a:latin typeface="宋体" panose="02010600030101010101" pitchFamily="2" charset="-122"/>
                <a:ea typeface="宋体" panose="02010600030101010101" pitchFamily="2" charset="-122"/>
              </a:rPr>
              <a:t>模型描述文档做出</a:t>
            </a:r>
            <a:r>
              <a:rPr lang="zh-CN" altLang="en-US" sz="1600" dirty="0">
                <a:latin typeface="宋体" panose="02010600030101010101" pitchFamily="2" charset="-122"/>
                <a:ea typeface="宋体" panose="02010600030101010101" pitchFamily="2" charset="-122"/>
              </a:rPr>
              <a:t>扩展</a:t>
            </a:r>
            <a:r>
              <a:rPr lang="zh-CN" altLang="en-US"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增加了对以上三点的结构化描述</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pic>
        <p:nvPicPr>
          <p:cNvPr id="14338" name="Picture 2" descr="G:\doc\papers\graduate-thesis\thuthesis\figures\jpg\Model1!ComparisonMethod_1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96094" y="2039628"/>
            <a:ext cx="4484418" cy="362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
        <p:nvSpPr>
          <p:cNvPr id="7" name="内容占位符 2"/>
          <p:cNvSpPr txBox="1">
            <a:spLocks/>
          </p:cNvSpPr>
          <p:nvPr/>
        </p:nvSpPr>
        <p:spPr bwMode="auto">
          <a:xfrm>
            <a:off x="323850" y="3429000"/>
            <a:ext cx="4392166" cy="1397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a:latin typeface="宋体" panose="02010600030101010101" pitchFamily="2" charset="-122"/>
                <a:ea typeface="宋体" panose="02010600030101010101" pitchFamily="2" charset="-122"/>
              </a:rPr>
              <a:t>陆地碳循环对比方法的</a:t>
            </a:r>
            <a:r>
              <a:rPr lang="zh-CN" altLang="en-US" sz="2000" kern="0" dirty="0" smtClean="0">
                <a:latin typeface="宋体" panose="02010600030101010101" pitchFamily="2" charset="-122"/>
                <a:ea typeface="宋体" panose="02010600030101010101" pitchFamily="2" charset="-122"/>
              </a:rPr>
              <a:t>服务化流程</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脚本实现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异构性分析</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结构化描述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标准化封装</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资源部署</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服务发布</a:t>
            </a: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8917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7"/>
            <a:ext cx="7867600" cy="1149945"/>
          </a:xfrm>
        </p:spPr>
        <p:txBody>
          <a:bodyPr/>
          <a:lstStyle/>
          <a:p>
            <a:pPr lvl="0"/>
            <a:r>
              <a:rPr lang="zh-CN" altLang="en-US" sz="2000" dirty="0" smtClean="0">
                <a:latin typeface="宋体" panose="02010600030101010101" pitchFamily="2" charset="-122"/>
                <a:ea typeface="宋体" panose="02010600030101010101" pitchFamily="2" charset="-122"/>
              </a:rPr>
              <a:t>对通量要素的语义化描述是实现对比方案的前提，本文通过设计陆地碳循环通量要素表和单位量纲表，结合单位量纲分析为数据重构服务提供语义参考。</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碳循环通量要素的语义描述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a:p>
        </p:txBody>
      </p:sp>
      <p:pic>
        <p:nvPicPr>
          <p:cNvPr id="15362" name="Picture 2" descr="G:\doc\papers\graduate-thesis\thuthesis\figures\jpg\ModelComparison!3-2-unit-dimension_5.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86623" y="2714923"/>
            <a:ext cx="4363442" cy="156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4186136" y="4280992"/>
            <a:ext cx="2463929" cy="2577008"/>
          </a:xfrm>
          <a:prstGeom prst="rect">
            <a:avLst/>
          </a:prstGeom>
        </p:spPr>
      </p:pic>
      <p:pic>
        <p:nvPicPr>
          <p:cNvPr id="7" name="图片 6"/>
          <p:cNvPicPr>
            <a:picLocks noChangeAspect="1"/>
          </p:cNvPicPr>
          <p:nvPr/>
        </p:nvPicPr>
        <p:blipFill>
          <a:blip r:embed="rId6"/>
          <a:stretch>
            <a:fillRect/>
          </a:stretch>
        </p:blipFill>
        <p:spPr>
          <a:xfrm>
            <a:off x="1763688" y="4509120"/>
            <a:ext cx="1655063" cy="2313397"/>
          </a:xfrm>
          <a:prstGeom prst="rect">
            <a:avLst/>
          </a:prstGeom>
        </p:spPr>
      </p:pic>
    </p:spTree>
    <p:extLst>
      <p:ext uri="{BB962C8B-B14F-4D97-AF65-F5344CB8AC3E}">
        <p14:creationId xmlns:p14="http://schemas.microsoft.com/office/powerpoint/2010/main" val="371533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陆地碳循环模型对比方案的结构化表达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pic>
        <p:nvPicPr>
          <p:cNvPr id="16387" name="Picture 3" descr="G:\doc\papers\graduate-thesis\thuthesis\figures\jpg\ModelComparison!ComparisonTopic_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3850" y="1776481"/>
            <a:ext cx="3701554" cy="225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G:\doc\papers\graduate-thesis\thuthesis\figures\jpg\ModelComparison!ComparisonProject_9.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76056" y="1535635"/>
            <a:ext cx="3945014" cy="252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G:\doc\papers\graduate-thesis\thuthesis\figures\jpg\ModelComparison!ComparisonTask_10.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5038"/>
          <a:stretch/>
        </p:blipFill>
        <p:spPr bwMode="auto">
          <a:xfrm>
            <a:off x="2811793" y="4064094"/>
            <a:ext cx="4043353" cy="274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9553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对比主题</a:t>
            </a:r>
            <a:endParaRPr lang="zh-CN" altLang="en-US" sz="1400" dirty="0"/>
          </a:p>
        </p:txBody>
      </p:sp>
      <p:sp>
        <p:nvSpPr>
          <p:cNvPr id="10" name="矩形 9"/>
          <p:cNvSpPr/>
          <p:nvPr/>
        </p:nvSpPr>
        <p:spPr>
          <a:xfrm>
            <a:off x="507605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工程</a:t>
            </a:r>
            <a:endParaRPr lang="zh-CN" altLang="en-US" sz="1400" dirty="0"/>
          </a:p>
        </p:txBody>
      </p:sp>
      <p:sp>
        <p:nvSpPr>
          <p:cNvPr id="11" name="矩形 10"/>
          <p:cNvSpPr/>
          <p:nvPr/>
        </p:nvSpPr>
        <p:spPr>
          <a:xfrm>
            <a:off x="3452066" y="3735127"/>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endParaRPr lang="zh-CN" altLang="en-US" sz="1400" dirty="0"/>
          </a:p>
        </p:txBody>
      </p:sp>
    </p:spTree>
    <p:extLst>
      <p:ext uri="{BB962C8B-B14F-4D97-AF65-F5344CB8AC3E}">
        <p14:creationId xmlns:p14="http://schemas.microsoft.com/office/powerpoint/2010/main" val="63658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484784"/>
            <a:ext cx="8839200" cy="927918"/>
          </a:xfrm>
        </p:spPr>
        <p:txBody>
          <a:bodyPr/>
          <a:lstStyle/>
          <a:p>
            <a:pPr lvl="0"/>
            <a:r>
              <a:rPr lang="zh-CN" altLang="en-US" sz="2000" dirty="0" smtClean="0">
                <a:latin typeface="宋体" panose="02010600030101010101" pitchFamily="2" charset="-122"/>
                <a:ea typeface="宋体" panose="02010600030101010101" pitchFamily="2" charset="-122"/>
              </a:rPr>
              <a:t>在分布式的网络环境下，模型服务、数据服务、对比服务之间存在着复杂的串行、并行流程，本文基于科学工作流来实现对比流程的流程控制。</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a:t>
            </a:r>
            <a:r>
              <a:rPr lang="zh-CN" altLang="en-US" sz="2000" kern="0" dirty="0" smtClean="0">
                <a:latin typeface="宋体" panose="02010600030101010101" pitchFamily="2" charset="-122"/>
                <a:ea typeface="宋体" panose="02010600030101010101" pitchFamily="2" charset="-122"/>
              </a:rPr>
              <a:t>流</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pic>
        <p:nvPicPr>
          <p:cNvPr id="3074" name="Picture 2" descr="G:\doc\papers\graduate-thesis\thuthesis\figures\cmp-workflow.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1779" y="3237178"/>
            <a:ext cx="4890265" cy="32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G:\doc\papers\graduate-thesis\thuthesis\figures\jpg\ModelComparison!ComparisonWorkflow_7.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50661" y="3237178"/>
            <a:ext cx="4227253" cy="249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auto">
          <a:xfrm>
            <a:off x="304800" y="2362944"/>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4.3.3.2 </a:t>
            </a:r>
            <a:r>
              <a:rPr lang="zh-CN" altLang="en-US" sz="2000" kern="0" dirty="0" smtClean="0">
                <a:latin typeface="宋体" panose="02010600030101010101" pitchFamily="2" charset="-122"/>
                <a:ea typeface="宋体" panose="02010600030101010101" pitchFamily="2" charset="-122"/>
              </a:rPr>
              <a:t>对比科学工作流的表达和存储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0" name="矩形 9"/>
          <p:cNvSpPr/>
          <p:nvPr/>
        </p:nvSpPr>
        <p:spPr>
          <a:xfrm>
            <a:off x="21779"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对比科学工作流的表达</a:t>
            </a:r>
            <a:r>
              <a:rPr lang="zh-CN" altLang="en-US" sz="1400" dirty="0" smtClean="0"/>
              <a:t>模型</a:t>
            </a:r>
            <a:r>
              <a:rPr lang="en-US" altLang="zh-CN" sz="1400" dirty="0" smtClean="0"/>
              <a:t>:</a:t>
            </a:r>
            <a:r>
              <a:rPr lang="zh-CN" altLang="en-US" sz="1400" dirty="0" smtClean="0"/>
              <a:t>有</a:t>
            </a:r>
            <a:r>
              <a:rPr lang="zh-CN" altLang="en-US" sz="1400" dirty="0"/>
              <a:t>向无环图</a:t>
            </a:r>
            <a:endParaRPr lang="zh-CN" altLang="en-US" sz="1400" dirty="0"/>
          </a:p>
        </p:txBody>
      </p:sp>
      <p:sp>
        <p:nvSpPr>
          <p:cNvPr id="11" name="矩形 10"/>
          <p:cNvSpPr/>
          <p:nvPr/>
        </p:nvSpPr>
        <p:spPr>
          <a:xfrm>
            <a:off x="5076056"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a:t>
            </a:r>
            <a:r>
              <a:rPr lang="zh-CN" altLang="en-US" sz="1400" dirty="0" smtClean="0"/>
              <a:t>的存储模型</a:t>
            </a:r>
            <a:endParaRPr lang="zh-CN" altLang="en-US" sz="1400" dirty="0"/>
          </a:p>
        </p:txBody>
      </p:sp>
    </p:spTree>
    <p:extLst>
      <p:ext uri="{BB962C8B-B14F-4D97-AF65-F5344CB8AC3E}">
        <p14:creationId xmlns:p14="http://schemas.microsoft.com/office/powerpoint/2010/main" val="198720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771256" cy="4240286"/>
          </a:xfrm>
        </p:spPr>
        <p:txBody>
          <a:bodyPr/>
          <a:lstStyle/>
          <a:p>
            <a:pPr lvl="0"/>
            <a:r>
              <a:rPr lang="zh-CN" altLang="en-US" sz="2000" dirty="0">
                <a:latin typeface="宋体" panose="02010600030101010101" pitchFamily="2" charset="-122"/>
                <a:ea typeface="宋体" panose="02010600030101010101" pitchFamily="2" charset="-122"/>
              </a:rPr>
              <a:t>通过对比科学工作流的生命周期来表达执行</a:t>
            </a:r>
            <a:r>
              <a:rPr lang="zh-CN" altLang="en-US" sz="2000" dirty="0" smtClean="0">
                <a:latin typeface="宋体" panose="02010600030101010101" pitchFamily="2" charset="-122"/>
                <a:ea typeface="宋体" panose="02010600030101010101" pitchFamily="2" charset="-122"/>
              </a:rPr>
              <a:t>流程</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流程创建</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流程映射</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流程执行</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数据起源</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对于对比科学工作流的执行调度，设计了基于“脏检测”的轻量级调度方法</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4.3.3.3 </a:t>
            </a:r>
            <a:r>
              <a:rPr lang="zh-CN" altLang="en-US" sz="2000" kern="0" dirty="0" smtClean="0">
                <a:latin typeface="宋体" panose="02010600030101010101" pitchFamily="2" charset="-122"/>
                <a:ea typeface="宋体" panose="02010600030101010101" pitchFamily="2" charset="-122"/>
              </a:rPr>
              <a:t>对比科学工作流的</a:t>
            </a:r>
            <a:r>
              <a:rPr lang="zh-CN" altLang="en-US" sz="2000" kern="0" dirty="0">
                <a:latin typeface="宋体" panose="02010600030101010101" pitchFamily="2" charset="-122"/>
                <a:ea typeface="宋体" panose="02010600030101010101" pitchFamily="2" charset="-122"/>
              </a:rPr>
              <a:t>执行</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18434" name="Picture 2" descr="G:\doc\papers\graduate-thesis\thuthesis\figures\workflow-lifecycle.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148064" y="1041560"/>
            <a:ext cx="3779912" cy="2172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G:\doc\papers\graduate-thesis\thuthesis\figures\workflow-driver-interface.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04800" y="5031457"/>
            <a:ext cx="42624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jpg\ModelComparison!Activity1!3-4workflow_6.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076056" y="3363144"/>
            <a:ext cx="4067944" cy="349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5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4.4 </a:t>
            </a:r>
            <a:r>
              <a:rPr lang="zh-CN" altLang="en-US" sz="2400" dirty="0"/>
              <a:t>原型系统和实验验证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grpSp>
        <p:nvGrpSpPr>
          <p:cNvPr id="23" name="组合 22"/>
          <p:cNvGrpSpPr/>
          <p:nvPr/>
        </p:nvGrpSpPr>
        <p:grpSpPr>
          <a:xfrm>
            <a:off x="971600" y="1557338"/>
            <a:ext cx="6096000" cy="2807766"/>
            <a:chOff x="1403648" y="1844824"/>
            <a:chExt cx="6096000" cy="3528392"/>
          </a:xfrm>
        </p:grpSpPr>
        <p:graphicFrame>
          <p:nvGraphicFramePr>
            <p:cNvPr id="24" name="图示 23"/>
            <p:cNvGraphicFramePr/>
            <p:nvPr>
              <p:extLst>
                <p:ext uri="{D42A27DB-BD31-4B8C-83A1-F6EECF244321}">
                  <p14:modId xmlns:p14="http://schemas.microsoft.com/office/powerpoint/2010/main" val="2331500646"/>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63688" y="2568051"/>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730340" y="4106367"/>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3504177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3167806"/>
          </a:xfrm>
        </p:spPr>
        <p:txBody>
          <a:bodyPr/>
          <a:lstStyle/>
          <a:p>
            <a:r>
              <a:rPr lang="zh-CN" altLang="en-US" sz="2000" dirty="0">
                <a:latin typeface="宋体" panose="02010600030101010101" pitchFamily="2" charset="-122"/>
                <a:ea typeface="宋体" panose="02010600030101010101" pitchFamily="2" charset="-122"/>
              </a:rPr>
              <a:t>但是，陆地碳循环模型的对比任然面临诸多挑战，比如：如何保证对比过程的公平性和公开性？如何重现和验证对比结果？如何在不同的时空范围和尺度下重用对比方法</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随着计算机和网络技术的发展，</a:t>
            </a:r>
            <a:r>
              <a:rPr lang="en-US" altLang="zh-CN" sz="2000" dirty="0" smtClean="0">
                <a:solidFill>
                  <a:srgbClr val="FF0000"/>
                </a:solidFill>
                <a:latin typeface="宋体" panose="02010600030101010101" pitchFamily="2" charset="-122"/>
                <a:ea typeface="宋体" panose="02010600030101010101" pitchFamily="2" charset="-122"/>
              </a:rPr>
              <a:t>Web Service</a:t>
            </a:r>
            <a:r>
              <a:rPr lang="zh-CN" altLang="en-US" sz="2000" dirty="0" smtClean="0">
                <a:latin typeface="宋体" panose="02010600030101010101" pitchFamily="2" charset="-122"/>
                <a:ea typeface="宋体" panose="02010600030101010101" pitchFamily="2" charset="-122"/>
              </a:rPr>
              <a:t>和</a:t>
            </a:r>
            <a:r>
              <a:rPr lang="zh-CN" altLang="en-US" sz="2000" dirty="0" smtClean="0">
                <a:solidFill>
                  <a:srgbClr val="FF0000"/>
                </a:solidFill>
                <a:latin typeface="宋体" panose="02010600030101010101" pitchFamily="2" charset="-122"/>
                <a:ea typeface="宋体" panose="02010600030101010101" pitchFamily="2" charset="-122"/>
              </a:rPr>
              <a:t>面向服务的软件架构</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SOA</a:t>
            </a:r>
            <a:r>
              <a:rPr lang="zh-CN" altLang="en-US" sz="2000" dirty="0" smtClean="0">
                <a:latin typeface="宋体" panose="02010600030101010101" pitchFamily="2" charset="-122"/>
                <a:ea typeface="宋体" panose="02010600030101010101" pitchFamily="2" charset="-122"/>
              </a:rPr>
              <a:t>）等技术不断成熟，地理模型和数据逐渐朝着网络服务化的方向发展，为开放式网络环境下的陆地碳循环模型对比提供了基础支撑</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555232" cy="965204"/>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en-US" altLang="zh-CN" sz="2000" dirty="0" smtClean="0">
              <a:latin typeface="宋体" panose="02010600030101010101" pitchFamily="2" charset="-122"/>
              <a:ea typeface="宋体" panose="02010600030101010101" pitchFamily="2" charset="-122"/>
            </a:endParaRPr>
          </a:p>
          <a:p>
            <a:pPr lvl="0"/>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23172" y="3062763"/>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6067015" y="3135317"/>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23171" y="5193920"/>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6056200" y="5223164"/>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25256" y="1010693"/>
            <a:ext cx="3398391" cy="205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doc\papers\graduate-thesis\thuthesis\figures\Model-Comparison-data-LPJ.jpg"/>
          <p:cNvPicPr>
            <a:picLocks noChangeAspect="1" noChangeArrowheads="1"/>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2796232" y="3135090"/>
            <a:ext cx="3270783" cy="20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rotWithShape="1">
          <a:blip r:embed="rId14"/>
          <a:srcRect r="34198"/>
          <a:stretch/>
        </p:blipFill>
        <p:spPr>
          <a:xfrm>
            <a:off x="2801729" y="5152308"/>
            <a:ext cx="1524186" cy="1645112"/>
          </a:xfrm>
          <a:prstGeom prst="rect">
            <a:avLst/>
          </a:prstGeom>
        </p:spPr>
      </p:pic>
      <p:pic>
        <p:nvPicPr>
          <p:cNvPr id="29" name="图片 28"/>
          <p:cNvPicPr>
            <a:picLocks noChangeAspect="1"/>
          </p:cNvPicPr>
          <p:nvPr/>
        </p:nvPicPr>
        <p:blipFill rotWithShape="1">
          <a:blip r:embed="rId15"/>
          <a:srcRect r="17867"/>
          <a:stretch/>
        </p:blipFill>
        <p:spPr>
          <a:xfrm>
            <a:off x="2821067" y="6612156"/>
            <a:ext cx="1509334" cy="327779"/>
          </a:xfrm>
          <a:prstGeom prst="rect">
            <a:avLst/>
          </a:prstGeom>
        </p:spPr>
      </p:pic>
      <p:pic>
        <p:nvPicPr>
          <p:cNvPr id="15" name="图片 14"/>
          <p:cNvPicPr>
            <a:picLocks noChangeAspect="1"/>
          </p:cNvPicPr>
          <p:nvPr/>
        </p:nvPicPr>
        <p:blipFill rotWithShape="1">
          <a:blip r:embed="rId16"/>
          <a:srcRect r="30141"/>
          <a:stretch/>
        </p:blipFill>
        <p:spPr>
          <a:xfrm>
            <a:off x="4350439" y="5165872"/>
            <a:ext cx="1424418" cy="1134120"/>
          </a:xfrm>
          <a:prstGeom prst="rect">
            <a:avLst/>
          </a:prstGeom>
        </p:spPr>
      </p:pic>
      <p:pic>
        <p:nvPicPr>
          <p:cNvPr id="16" name="图片 15"/>
          <p:cNvPicPr>
            <a:picLocks noChangeAspect="1"/>
          </p:cNvPicPr>
          <p:nvPr/>
        </p:nvPicPr>
        <p:blipFill>
          <a:blip r:embed="rId17"/>
          <a:stretch>
            <a:fillRect/>
          </a:stretch>
        </p:blipFill>
        <p:spPr>
          <a:xfrm>
            <a:off x="5473222" y="6326949"/>
            <a:ext cx="351970" cy="292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a:picLocks noChangeAspect="1"/>
          </p:cNvPicPr>
          <p:nvPr/>
        </p:nvPicPr>
        <p:blipFill>
          <a:blip r:embed="rId18"/>
          <a:stretch>
            <a:fillRect/>
          </a:stretch>
        </p:blipFill>
        <p:spPr>
          <a:xfrm>
            <a:off x="5473222" y="6671044"/>
            <a:ext cx="357454"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a:picLocks noChangeAspect="1"/>
          </p:cNvPicPr>
          <p:nvPr/>
        </p:nvPicPr>
        <p:blipFill>
          <a:blip r:embed="rId19"/>
          <a:stretch>
            <a:fillRect/>
          </a:stretch>
        </p:blipFill>
        <p:spPr>
          <a:xfrm>
            <a:off x="5471499" y="6065072"/>
            <a:ext cx="354294" cy="210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20"/>
          <a:stretch>
            <a:fillRect/>
          </a:stretch>
        </p:blipFill>
        <p:spPr>
          <a:xfrm>
            <a:off x="4396319" y="6671044"/>
            <a:ext cx="342134" cy="435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p:cNvPicPr>
            <a:picLocks noChangeAspect="1"/>
          </p:cNvPicPr>
          <p:nvPr/>
        </p:nvPicPr>
        <p:blipFill>
          <a:blip r:embed="rId21"/>
          <a:stretch>
            <a:fillRect/>
          </a:stretch>
        </p:blipFill>
        <p:spPr>
          <a:xfrm>
            <a:off x="4805055" y="6671044"/>
            <a:ext cx="599882"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96319" y="6330103"/>
            <a:ext cx="1008618" cy="28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3676" y="3137033"/>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首页</a:t>
            </a:r>
            <a:endParaRPr lang="zh-CN" altLang="en-US" sz="1400" dirty="0"/>
          </a:p>
        </p:txBody>
      </p:sp>
      <p:sp>
        <p:nvSpPr>
          <p:cNvPr id="41" name="矩形 40"/>
          <p:cNvSpPr/>
          <p:nvPr/>
        </p:nvSpPr>
        <p:spPr>
          <a:xfrm>
            <a:off x="283245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a:t>
            </a:r>
            <a:endParaRPr lang="zh-CN" altLang="en-US" sz="1400" dirty="0"/>
          </a:p>
        </p:txBody>
      </p:sp>
      <p:sp>
        <p:nvSpPr>
          <p:cNvPr id="42" name="矩形 41"/>
          <p:cNvSpPr/>
          <p:nvPr/>
        </p:nvSpPr>
        <p:spPr>
          <a:xfrm>
            <a:off x="607281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a:t>
            </a:r>
            <a:endParaRPr lang="zh-CN" altLang="en-US" sz="1400" dirty="0"/>
          </a:p>
        </p:txBody>
      </p:sp>
      <p:sp>
        <p:nvSpPr>
          <p:cNvPr id="43" name="矩形 42"/>
          <p:cNvSpPr/>
          <p:nvPr/>
        </p:nvSpPr>
        <p:spPr>
          <a:xfrm>
            <a:off x="17375"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对比工程</a:t>
            </a:r>
            <a:endParaRPr lang="zh-CN" altLang="en-US" sz="1400" dirty="0"/>
          </a:p>
        </p:txBody>
      </p:sp>
      <p:sp>
        <p:nvSpPr>
          <p:cNvPr id="44" name="矩形 43"/>
          <p:cNvSpPr/>
          <p:nvPr/>
        </p:nvSpPr>
        <p:spPr>
          <a:xfrm>
            <a:off x="27904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
        <p:nvSpPr>
          <p:cNvPr id="45" name="矩形 44"/>
          <p:cNvSpPr/>
          <p:nvPr/>
        </p:nvSpPr>
        <p:spPr>
          <a:xfrm>
            <a:off x="60557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结果查询</a:t>
            </a:r>
            <a:endParaRPr lang="zh-CN" altLang="en-US" sz="1400" dirty="0"/>
          </a:p>
        </p:txBody>
      </p:sp>
      <p:sp>
        <p:nvSpPr>
          <p:cNvPr id="46" name="矩形 45"/>
          <p:cNvSpPr/>
          <p:nvPr/>
        </p:nvSpPr>
        <p:spPr>
          <a:xfrm>
            <a:off x="8029512" y="955081"/>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网络拓扑图</a:t>
            </a:r>
            <a:endParaRPr lang="zh-CN" altLang="en-US" sz="1400" dirty="0"/>
          </a:p>
        </p:txBody>
      </p:sp>
    </p:spTree>
    <p:extLst>
      <p:ext uri="{BB962C8B-B14F-4D97-AF65-F5344CB8AC3E}">
        <p14:creationId xmlns:p14="http://schemas.microsoft.com/office/powerpoint/2010/main" val="1448468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8072"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067944"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2915816" y="1821664"/>
            <a:ext cx="3527301" cy="1798762"/>
          </a:xfrm>
          <a:prstGeom prst="rect">
            <a:avLst/>
          </a:prstGeom>
        </p:spPr>
      </p:pic>
      <p:pic>
        <p:nvPicPr>
          <p:cNvPr id="20" name="图片 19"/>
          <p:cNvPicPr>
            <a:picLocks noChangeAspect="1"/>
          </p:cNvPicPr>
          <p:nvPr/>
        </p:nvPicPr>
        <p:blipFill>
          <a:blip r:embed="rId8"/>
          <a:stretch>
            <a:fillRect/>
          </a:stretch>
        </p:blipFill>
        <p:spPr>
          <a:xfrm>
            <a:off x="1373560" y="1840729"/>
            <a:ext cx="1542256" cy="1738351"/>
          </a:xfrm>
          <a:prstGeom prst="rect">
            <a:avLst/>
          </a:prstGeom>
        </p:spPr>
      </p:pic>
    </p:spTree>
    <p:extLst>
      <p:ext uri="{BB962C8B-B14F-4D97-AF65-F5344CB8AC3E}">
        <p14:creationId xmlns:p14="http://schemas.microsoft.com/office/powerpoint/2010/main" val="105052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845928" y="1849411"/>
            <a:ext cx="4163008" cy="191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763688" y="4298213"/>
            <a:ext cx="5119576" cy="255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917936" y="1422077"/>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t>年</a:t>
            </a:r>
            <a:r>
              <a:rPr lang="zh-CN" altLang="en-US" sz="1400" dirty="0" smtClean="0"/>
              <a:t>际变化趋势</a:t>
            </a:r>
            <a:endParaRPr lang="zh-CN" altLang="en-US" sz="1400" dirty="0"/>
          </a:p>
        </p:txBody>
      </p:sp>
      <p:sp>
        <p:nvSpPr>
          <p:cNvPr id="9" name="矩形 8"/>
          <p:cNvSpPr/>
          <p:nvPr/>
        </p:nvSpPr>
        <p:spPr>
          <a:xfrm>
            <a:off x="1845928" y="3894944"/>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季节变化规律</a:t>
            </a:r>
            <a:endParaRPr lang="zh-CN" altLang="en-US" sz="1400" dirty="0"/>
          </a:p>
        </p:txBody>
      </p:sp>
    </p:spTree>
    <p:extLst>
      <p:ext uri="{BB962C8B-B14F-4D97-AF65-F5344CB8AC3E}">
        <p14:creationId xmlns:p14="http://schemas.microsoft.com/office/powerpoint/2010/main" val="3153834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18" y="4438106"/>
            <a:ext cx="3203848" cy="2402886"/>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368" y="4304253"/>
            <a:ext cx="3023700" cy="25917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1460745"/>
            <a:ext cx="5652120" cy="3005395"/>
          </a:xfrm>
          <a:prstGeom prst="rect">
            <a:avLst/>
          </a:prstGeom>
        </p:spPr>
      </p:pic>
      <p:sp>
        <p:nvSpPr>
          <p:cNvPr id="8" name="矩形 7"/>
          <p:cNvSpPr/>
          <p:nvPr/>
        </p:nvSpPr>
        <p:spPr>
          <a:xfrm>
            <a:off x="480497" y="1460745"/>
            <a:ext cx="420821" cy="1420225"/>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空间分布格局</a:t>
            </a:r>
            <a:endParaRPr lang="zh-CN" altLang="en-US" sz="1400" dirty="0"/>
          </a:p>
        </p:txBody>
      </p:sp>
      <p:sp>
        <p:nvSpPr>
          <p:cNvPr id="9" name="矩形 8"/>
          <p:cNvSpPr/>
          <p:nvPr/>
        </p:nvSpPr>
        <p:spPr>
          <a:xfrm>
            <a:off x="480497" y="4438106"/>
            <a:ext cx="420821" cy="1295149"/>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a:t>纬向图</a:t>
            </a:r>
          </a:p>
        </p:txBody>
      </p:sp>
      <p:sp>
        <p:nvSpPr>
          <p:cNvPr id="10" name="矩形 9"/>
          <p:cNvSpPr/>
          <p:nvPr/>
        </p:nvSpPr>
        <p:spPr>
          <a:xfrm>
            <a:off x="4105166" y="4438106"/>
            <a:ext cx="420821" cy="1295150"/>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时空分布图</a:t>
            </a:r>
            <a:endParaRPr lang="zh-CN" altLang="en-US" sz="1400" dirty="0"/>
          </a:p>
        </p:txBody>
      </p:sp>
    </p:spTree>
    <p:extLst>
      <p:ext uri="{BB962C8B-B14F-4D97-AF65-F5344CB8AC3E}">
        <p14:creationId xmlns:p14="http://schemas.microsoft.com/office/powerpoint/2010/main" val="328972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分布式的网络架构，实现了</a:t>
            </a:r>
            <a:r>
              <a:rPr lang="zh-CN" altLang="en-US" sz="2000" dirty="0">
                <a:solidFill>
                  <a:srgbClr val="FF0000"/>
                </a:solidFill>
                <a:latin typeface="宋体" panose="02010600030101010101" pitchFamily="2" charset="-122"/>
                <a:ea typeface="宋体" panose="02010600030101010101" pitchFamily="2" charset="-122"/>
              </a:rPr>
              <a:t>可扩展性高、灵活性强、稳定性强</a:t>
            </a:r>
            <a:r>
              <a:rPr lang="zh-CN" altLang="en-US" sz="2000" dirty="0">
                <a:latin typeface="宋体" panose="02010600030101010101" pitchFamily="2" charset="-122"/>
                <a:ea typeface="宋体" panose="02010600030101010101" pitchFamily="2" charset="-122"/>
              </a:rPr>
              <a:t>的陆地碳循环模型对比系统，支持不断涌现的陆地碳循环模型和数据加入到系统中。</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异构性分析</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结构化描述</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标准化封装</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资源部署</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服务发布</a:t>
            </a:r>
            <a:r>
              <a:rPr lang="zh-CN" altLang="en-US" sz="2000" dirty="0">
                <a:latin typeface="宋体" panose="02010600030101010101" pitchFamily="2" charset="-122"/>
                <a:ea typeface="宋体" panose="02010600030101010101" pitchFamily="2" charset="-122"/>
              </a:rPr>
              <a:t>”这一流程，实现了陆地碳循环模型资源、数据资源和对比方法的组件化，为陆地碳循环模型的对比提供</a:t>
            </a:r>
            <a:r>
              <a:rPr lang="zh-CN" altLang="en-US" sz="2000" dirty="0" smtClean="0">
                <a:latin typeface="宋体" panose="02010600030101010101" pitchFamily="2" charset="-122"/>
                <a:ea typeface="宋体" panose="02010600030101010101" pitchFamily="2" charset="-122"/>
              </a:rPr>
              <a:t>了</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资源支撑。</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对比主题</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对比工程</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对比任务</a:t>
            </a:r>
            <a:r>
              <a:rPr lang="zh-CN" altLang="en-US" sz="2000" dirty="0">
                <a:latin typeface="宋体" panose="02010600030101010101" pitchFamily="2" charset="-122"/>
                <a:ea typeface="宋体" panose="02010600030101010101" pitchFamily="2" charset="-122"/>
              </a:rPr>
              <a:t>”这一对比方案表达模型，实现了对比方案的</a:t>
            </a:r>
            <a:r>
              <a:rPr lang="zh-CN" altLang="en-US" sz="2000" dirty="0">
                <a:solidFill>
                  <a:srgbClr val="FF0000"/>
                </a:solidFill>
                <a:latin typeface="宋体" panose="02010600030101010101" pitchFamily="2" charset="-122"/>
                <a:ea typeface="宋体" panose="02010600030101010101" pitchFamily="2" charset="-122"/>
              </a:rPr>
              <a:t>可重用</a:t>
            </a:r>
            <a:r>
              <a:rPr lang="zh-CN" altLang="en-US" sz="2000" dirty="0">
                <a:latin typeface="宋体" panose="02010600030101010101" pitchFamily="2" charset="-122"/>
                <a:ea typeface="宋体" panose="02010600030101010101" pitchFamily="2" charset="-122"/>
              </a:rPr>
              <a:t>。面向陆地碳循环模型服务、数据服务和对比服务的集成调度问题，构建了科学工作流可视化表达和结构化存储模型，通过工作流的调度算法实现了对比任务的执行调度</a:t>
            </a:r>
            <a:r>
              <a:rPr lang="zh-CN" altLang="en-US" sz="2000" dirty="0" smtClean="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45</a:t>
            </a:fld>
            <a:endParaRPr lang="zh-CN" altLang="en-US"/>
          </a:p>
        </p:txBody>
      </p:sp>
    </p:spTree>
    <p:extLst>
      <p:ext uri="{BB962C8B-B14F-4D97-AF65-F5344CB8AC3E}">
        <p14:creationId xmlns:p14="http://schemas.microsoft.com/office/powerpoint/2010/main" val="796386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003504" cy="2663750"/>
          </a:xfrm>
        </p:spPr>
        <p:txBody>
          <a:bodyPr/>
          <a:lstStyle/>
          <a:p>
            <a:pPr lvl="0"/>
            <a:r>
              <a:rPr lang="zh-CN" altLang="en-US" sz="2000" dirty="0" smtClean="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IBIS</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Biome-BGC</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LPJ</a:t>
            </a:r>
            <a:r>
              <a:rPr lang="zh-CN" altLang="en-US" sz="2000" dirty="0">
                <a:latin typeface="宋体" panose="02010600030101010101" pitchFamily="2" charset="-122"/>
                <a:ea typeface="宋体" panose="02010600030101010101" pitchFamily="2" charset="-122"/>
              </a:rPr>
              <a:t>源码进一步修改，对模型的参数进行合理的设置，保证模型运行结果的</a:t>
            </a:r>
            <a:r>
              <a:rPr lang="zh-CN" altLang="en-US" sz="2000" dirty="0" smtClean="0">
                <a:latin typeface="宋体" panose="02010600030101010101" pitchFamily="2" charset="-122"/>
                <a:ea typeface="宋体" panose="02010600030101010101" pitchFamily="2" charset="-122"/>
              </a:rPr>
              <a:t>正确性。</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进一步</a:t>
            </a:r>
            <a:r>
              <a:rPr lang="zh-CN" altLang="en-US" sz="2000" dirty="0">
                <a:latin typeface="宋体" panose="02010600030101010101" pitchFamily="2" charset="-122"/>
                <a:ea typeface="宋体" panose="02010600030101010101" pitchFamily="2" charset="-122"/>
              </a:rPr>
              <a:t>规范陆地碳循环模型、数据和对比方法的服务组件发布</a:t>
            </a:r>
            <a:r>
              <a:rPr lang="zh-CN" altLang="en-US" sz="2000" dirty="0" smtClean="0">
                <a:latin typeface="宋体" panose="02010600030101010101" pitchFamily="2" charset="-122"/>
                <a:ea typeface="宋体" panose="02010600030101010101" pitchFamily="2" charset="-122"/>
              </a:rPr>
              <a:t>标准</a:t>
            </a:r>
            <a:r>
              <a:rPr lang="zh-CN" altLang="en-US" sz="2000" dirty="0">
                <a:latin typeface="宋体" panose="02010600030101010101" pitchFamily="2" charset="-122"/>
                <a:ea typeface="宋体" panose="02010600030101010101" pitchFamily="2" charset="-122"/>
              </a:rPr>
              <a:t>。</a:t>
            </a:r>
          </a:p>
          <a:p>
            <a:pPr lvl="0"/>
            <a:r>
              <a:rPr lang="zh-CN" altLang="en-US" sz="2000" dirty="0" smtClean="0">
                <a:latin typeface="宋体" panose="02010600030101010101" pitchFamily="2" charset="-122"/>
                <a:ea typeface="宋体" panose="02010600030101010101" pitchFamily="2" charset="-122"/>
              </a:rPr>
              <a:t>扩充</a:t>
            </a:r>
            <a:r>
              <a:rPr lang="zh-CN" altLang="en-US" sz="2000" dirty="0">
                <a:latin typeface="宋体" panose="02010600030101010101" pitchFamily="2" charset="-122"/>
                <a:ea typeface="宋体" panose="02010600030101010101" pitchFamily="2" charset="-122"/>
              </a:rPr>
              <a:t>参与对比的陆地碳循环模型和验证数据集的数量</a:t>
            </a:r>
            <a:r>
              <a:rPr lang="zh-CN" altLang="en-US"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spTree>
    <p:extLst>
      <p:ext uri="{BB962C8B-B14F-4D97-AF65-F5344CB8AC3E}">
        <p14:creationId xmlns:p14="http://schemas.microsoft.com/office/powerpoint/2010/main" val="69006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41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a:latin typeface="宋体" panose="02010600030101010101" pitchFamily="2" charset="-122"/>
                <a:ea typeface="宋体" panose="02010600030101010101" pitchFamily="2" charset="-122"/>
              </a:rPr>
              <a:t>本文基于开放式的网络服务开展陆地碳循环模型的对比，保证了陆地碳循环模型对比过程的</a:t>
            </a:r>
            <a:r>
              <a:rPr lang="zh-CN" altLang="en-US" sz="2000" dirty="0">
                <a:solidFill>
                  <a:srgbClr val="FF0000"/>
                </a:solidFill>
                <a:latin typeface="宋体" panose="02010600030101010101" pitchFamily="2" charset="-122"/>
                <a:ea typeface="宋体" panose="02010600030101010101" pitchFamily="2" charset="-122"/>
              </a:rPr>
              <a:t>公平公开性</a:t>
            </a:r>
            <a:r>
              <a:rPr lang="zh-CN" altLang="en-US" sz="2000" dirty="0">
                <a:latin typeface="宋体" panose="02010600030101010101" pitchFamily="2" charset="-122"/>
                <a:ea typeface="宋体" panose="02010600030101010101" pitchFamily="2" charset="-122"/>
              </a:rPr>
              <a:t>，使对比流程与结果具有</a:t>
            </a:r>
            <a:r>
              <a:rPr lang="zh-CN" altLang="en-US" sz="2000" dirty="0">
                <a:solidFill>
                  <a:srgbClr val="FF0000"/>
                </a:solidFill>
                <a:latin typeface="宋体" panose="02010600030101010101" pitchFamily="2" charset="-122"/>
                <a:ea typeface="宋体" panose="02010600030101010101" pitchFamily="2" charset="-122"/>
              </a:rPr>
              <a:t>可追溯性、可验证性和易重复性</a:t>
            </a:r>
            <a:r>
              <a:rPr lang="zh-CN" altLang="en-US" sz="2000" dirty="0">
                <a:latin typeface="宋体" panose="02010600030101010101" pitchFamily="2" charset="-122"/>
                <a:ea typeface="宋体" panose="02010600030101010101" pitchFamily="2" charset="-122"/>
              </a:rPr>
              <a:t>。通过本文对对比方案的分层设计，实现了陆地碳循环模型对比方案在不同的研究情景、时空范围、尺度等情况下的重用</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此外</a:t>
            </a:r>
            <a:r>
              <a:rPr lang="zh-CN" altLang="en-US" sz="2000" dirty="0">
                <a:latin typeface="宋体" panose="02010600030101010101" pitchFamily="2" charset="-122"/>
                <a:ea typeface="宋体" panose="02010600030101010101" pitchFamily="2" charset="-122"/>
              </a:rPr>
              <a:t>，这种开放式、去中心化的模型对比方案可以随时开展，降低了陆地碳循环模型对比的难度，对于陆地碳循环模型的发展和改进具有重要意义。</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380312" y="1530036"/>
            <a:ext cx="1675234" cy="222731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3"/>
          <p:cNvSpPr/>
          <p:nvPr/>
        </p:nvSpPr>
        <p:spPr>
          <a:xfrm>
            <a:off x="5658222" y="4445417"/>
            <a:ext cx="1760190" cy="154674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grpSp>
        <p:nvGrpSpPr>
          <p:cNvPr id="16" name="组合 15"/>
          <p:cNvGrpSpPr/>
          <p:nvPr/>
        </p:nvGrpSpPr>
        <p:grpSpPr>
          <a:xfrm>
            <a:off x="285750" y="1533862"/>
            <a:ext cx="8769796" cy="2223492"/>
            <a:chOff x="285750" y="1412876"/>
            <a:chExt cx="8769796" cy="2223492"/>
          </a:xfrm>
        </p:grpSpPr>
        <p:pic>
          <p:nvPicPr>
            <p:cNvPr id="9" name="图片 8"/>
            <p:cNvPicPr>
              <a:picLocks noChangeAspect="1"/>
            </p:cNvPicPr>
            <p:nvPr/>
          </p:nvPicPr>
          <p:blipFill>
            <a:blip r:embed="rId3"/>
            <a:stretch>
              <a:fillRect/>
            </a:stretch>
          </p:blipFill>
          <p:spPr>
            <a:xfrm>
              <a:off x="323850" y="1412876"/>
              <a:ext cx="7056462" cy="2223492"/>
            </a:xfrm>
            <a:prstGeom prst="rect">
              <a:avLst/>
            </a:prstGeom>
          </p:spPr>
        </p:pic>
        <p:sp>
          <p:nvSpPr>
            <p:cNvPr id="10" name="文本框 9"/>
            <p:cNvSpPr txBox="1"/>
            <p:nvPr/>
          </p:nvSpPr>
          <p:spPr>
            <a:xfrm>
              <a:off x="7418412" y="1724403"/>
              <a:ext cx="1637134" cy="1277273"/>
            </a:xfrm>
            <a:prstGeom prst="rect">
              <a:avLst/>
            </a:prstGeom>
            <a:noFill/>
          </p:spPr>
          <p:txBody>
            <a:bodyPr wrap="square" rtlCol="0">
              <a:spAutoFit/>
            </a:bodyPr>
            <a:lstStyle/>
            <a:p>
              <a:r>
                <a:rPr lang="en-US" altLang="zh-CN" sz="1100" dirty="0" smtClean="0"/>
                <a:t>Dixon</a:t>
              </a:r>
              <a:r>
                <a:rPr lang="zh-CN" altLang="en-US" sz="1100" dirty="0" smtClean="0"/>
                <a:t>（</a:t>
              </a:r>
              <a:r>
                <a:rPr lang="en-US" altLang="zh-CN" sz="1100" dirty="0" smtClean="0"/>
                <a:t>1994</a:t>
              </a:r>
              <a:r>
                <a:rPr lang="zh-CN" altLang="en-US" sz="1100" dirty="0" smtClean="0"/>
                <a:t>）</a:t>
              </a:r>
              <a:endParaRPr lang="en-US" altLang="zh-CN" sz="1100" dirty="0" smtClean="0"/>
            </a:p>
            <a:p>
              <a:r>
                <a:rPr lang="en-US" altLang="zh-CN" sz="1100" dirty="0" err="1" smtClean="0"/>
                <a:t>Melillo</a:t>
              </a:r>
              <a:r>
                <a:rPr lang="zh-CN" altLang="en-US" sz="1100" dirty="0" smtClean="0"/>
                <a:t>（</a:t>
              </a:r>
              <a:r>
                <a:rPr lang="en-US" altLang="zh-CN" sz="1100" dirty="0" smtClean="0"/>
                <a:t>1995</a:t>
              </a:r>
              <a:r>
                <a:rPr lang="zh-CN" altLang="en-US" sz="1100" dirty="0" smtClean="0"/>
                <a:t>）</a:t>
              </a:r>
              <a:endParaRPr lang="en-US" altLang="zh-CN" sz="1100" dirty="0" smtClean="0"/>
            </a:p>
            <a:p>
              <a:r>
                <a:rPr lang="zh-CN" altLang="en-US" sz="1100" dirty="0" smtClean="0"/>
                <a:t>陈泮勤（</a:t>
              </a:r>
              <a:r>
                <a:rPr lang="en-US" altLang="zh-CN" sz="1100" dirty="0" smtClean="0"/>
                <a:t>2004</a:t>
              </a:r>
              <a:r>
                <a:rPr lang="zh-CN" altLang="en-US" sz="1100" dirty="0" smtClean="0"/>
                <a:t>）</a:t>
              </a:r>
              <a:endParaRPr lang="en-US" altLang="zh-CN" sz="1100" dirty="0" smtClean="0"/>
            </a:p>
            <a:p>
              <a:r>
                <a:rPr lang="zh-CN" altLang="en-US" sz="1100" dirty="0" smtClean="0"/>
                <a:t>毛留喜（</a:t>
              </a:r>
              <a:r>
                <a:rPr lang="en-US" altLang="zh-CN" sz="1100" dirty="0" smtClean="0"/>
                <a:t>2006</a:t>
              </a:r>
              <a:r>
                <a:rPr lang="zh-CN" altLang="en-US" sz="1100" dirty="0" smtClean="0"/>
                <a:t>）</a:t>
              </a:r>
              <a:endParaRPr lang="en-US" altLang="zh-CN" sz="1100" dirty="0"/>
            </a:p>
            <a:p>
              <a:r>
                <a:rPr lang="zh-CN" altLang="en-US" sz="1100" dirty="0"/>
                <a:t>张延龙（</a:t>
              </a:r>
              <a:r>
                <a:rPr lang="en-US" altLang="zh-CN" sz="1100" dirty="0"/>
                <a:t>2013</a:t>
              </a:r>
              <a:r>
                <a:rPr lang="zh-CN" altLang="en-US" sz="1100" dirty="0" smtClean="0"/>
                <a:t>）</a:t>
              </a:r>
              <a:endParaRPr lang="en-US" altLang="zh-CN" sz="1100" dirty="0" smtClean="0"/>
            </a:p>
            <a:p>
              <a:r>
                <a:rPr lang="en-US" altLang="zh-CN" sz="1100" dirty="0" smtClean="0"/>
                <a:t>Fisher</a:t>
              </a:r>
              <a:r>
                <a:rPr lang="zh-CN" altLang="en-US" sz="1100" dirty="0" smtClean="0"/>
                <a:t>（</a:t>
              </a:r>
              <a:r>
                <a:rPr lang="en-US" altLang="zh-CN" sz="1100" dirty="0"/>
                <a:t>2014</a:t>
              </a:r>
              <a:r>
                <a:rPr lang="zh-CN" altLang="en-US" sz="1100" dirty="0" smtClean="0"/>
                <a:t>）</a:t>
              </a:r>
              <a:endParaRPr lang="en-US" altLang="zh-CN" sz="1100" dirty="0" smtClean="0"/>
            </a:p>
            <a:p>
              <a:r>
                <a:rPr lang="zh-CN" altLang="en-US" sz="1100" dirty="0" smtClean="0"/>
                <a:t>袁文平（</a:t>
              </a:r>
              <a:r>
                <a:rPr lang="en-US" altLang="zh-CN" sz="1100" dirty="0" smtClean="0"/>
                <a:t>2014</a:t>
              </a:r>
              <a:r>
                <a:rPr lang="zh-CN" altLang="en-US" sz="1100" dirty="0" smtClean="0"/>
                <a:t>）</a:t>
              </a:r>
              <a:endParaRPr lang="zh-CN" altLang="en-US" sz="1100" dirty="0"/>
            </a:p>
          </p:txBody>
        </p:sp>
        <p:sp>
          <p:nvSpPr>
            <p:cNvPr id="12" name="文本框 11"/>
            <p:cNvSpPr txBox="1"/>
            <p:nvPr/>
          </p:nvSpPr>
          <p:spPr>
            <a:xfrm>
              <a:off x="285750" y="1445829"/>
              <a:ext cx="1537742" cy="307777"/>
            </a:xfrm>
            <a:prstGeom prst="rect">
              <a:avLst/>
            </a:prstGeom>
            <a:noFill/>
          </p:spPr>
          <p:txBody>
            <a:bodyPr wrap="square" rtlCol="0">
              <a:spAutoFit/>
            </a:bodyPr>
            <a:lstStyle/>
            <a:p>
              <a:r>
                <a:rPr lang="zh-CN" altLang="en-US" sz="1400" dirty="0" smtClean="0"/>
                <a:t>根据机理分为：</a:t>
              </a:r>
              <a:endParaRPr lang="zh-CN" altLang="en-US" sz="1400" dirty="0"/>
            </a:p>
          </p:txBody>
        </p:sp>
      </p:grpSp>
      <p:grpSp>
        <p:nvGrpSpPr>
          <p:cNvPr id="15" name="组合 14"/>
          <p:cNvGrpSpPr/>
          <p:nvPr/>
        </p:nvGrpSpPr>
        <p:grpSpPr>
          <a:xfrm>
            <a:off x="285750" y="4445417"/>
            <a:ext cx="7113612" cy="1546749"/>
            <a:chOff x="285750" y="4445417"/>
            <a:chExt cx="7113612" cy="1546749"/>
          </a:xfrm>
        </p:grpSpPr>
        <p:pic>
          <p:nvPicPr>
            <p:cNvPr id="7" name="图片 6"/>
            <p:cNvPicPr>
              <a:picLocks noChangeAspect="1"/>
            </p:cNvPicPr>
            <p:nvPr/>
          </p:nvPicPr>
          <p:blipFill>
            <a:blip r:embed="rId4"/>
            <a:stretch>
              <a:fillRect/>
            </a:stretch>
          </p:blipFill>
          <p:spPr>
            <a:xfrm>
              <a:off x="323850" y="4445417"/>
              <a:ext cx="5334372" cy="1546749"/>
            </a:xfrm>
            <a:prstGeom prst="rect">
              <a:avLst/>
            </a:prstGeom>
          </p:spPr>
        </p:pic>
        <p:sp>
          <p:nvSpPr>
            <p:cNvPr id="11" name="文本框 10"/>
            <p:cNvSpPr txBox="1"/>
            <p:nvPr/>
          </p:nvSpPr>
          <p:spPr>
            <a:xfrm>
              <a:off x="5762228" y="5030890"/>
              <a:ext cx="1637134" cy="261610"/>
            </a:xfrm>
            <a:prstGeom prst="rect">
              <a:avLst/>
            </a:prstGeom>
            <a:noFill/>
          </p:spPr>
          <p:txBody>
            <a:bodyPr wrap="square" rtlCol="0">
              <a:spAutoFit/>
            </a:bodyPr>
            <a:lstStyle/>
            <a:p>
              <a:r>
                <a:rPr lang="zh-CN" altLang="en-US" sz="1100" dirty="0" smtClean="0"/>
                <a:t>陈泮勤（</a:t>
              </a:r>
              <a:r>
                <a:rPr lang="en-US" altLang="zh-CN" sz="1100" dirty="0" smtClean="0"/>
                <a:t>2004</a:t>
              </a:r>
              <a:r>
                <a:rPr lang="zh-CN" altLang="en-US" sz="1100" dirty="0" smtClean="0"/>
                <a:t>）</a:t>
              </a:r>
              <a:endParaRPr lang="zh-CN" altLang="en-US" sz="1100" dirty="0"/>
            </a:p>
          </p:txBody>
        </p:sp>
        <p:sp>
          <p:nvSpPr>
            <p:cNvPr id="13" name="文本框 12"/>
            <p:cNvSpPr txBox="1"/>
            <p:nvPr/>
          </p:nvSpPr>
          <p:spPr>
            <a:xfrm>
              <a:off x="285750" y="4445417"/>
              <a:ext cx="2126010" cy="307777"/>
            </a:xfrm>
            <a:prstGeom prst="rect">
              <a:avLst/>
            </a:prstGeom>
            <a:noFill/>
          </p:spPr>
          <p:txBody>
            <a:bodyPr wrap="square" rtlCol="0">
              <a:spAutoFit/>
            </a:bodyPr>
            <a:lstStyle/>
            <a:p>
              <a:r>
                <a:rPr lang="zh-CN" altLang="en-US" sz="1400" dirty="0" smtClean="0"/>
                <a:t>根据生态系统类型分为：</a:t>
              </a:r>
              <a:endParaRPr lang="zh-CN" altLang="en-US" sz="1400" dirty="0"/>
            </a:p>
          </p:txBody>
        </p:sp>
      </p:grpSp>
    </p:spTree>
    <p:extLst>
      <p:ext uri="{BB962C8B-B14F-4D97-AF65-F5344CB8AC3E}">
        <p14:creationId xmlns:p14="http://schemas.microsoft.com/office/powerpoint/2010/main" val="186490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87472074"/>
              </p:ext>
            </p:extLst>
          </p:nvPr>
        </p:nvGraphicFramePr>
        <p:xfrm>
          <a:off x="305556" y="1557338"/>
          <a:ext cx="7830144" cy="4968005"/>
        </p:xfrm>
        <a:graphic>
          <a:graphicData uri="http://schemas.openxmlformats.org/drawingml/2006/table">
            <a:tbl>
              <a:tblPr firstRow="1" firstCol="1" bandRow="1">
                <a:tableStyleId>{16D9F66E-5EB9-4882-86FB-DCBF35E3C3E4}</a:tableStyleId>
              </a:tblPr>
              <a:tblGrid>
                <a:gridCol w="1053133">
                  <a:extLst>
                    <a:ext uri="{9D8B030D-6E8A-4147-A177-3AD203B41FA5}">
                      <a16:colId xmlns:a16="http://schemas.microsoft.com/office/drawing/2014/main" val="1452448154"/>
                    </a:ext>
                  </a:extLst>
                </a:gridCol>
                <a:gridCol w="1152128">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976811">
                  <a:extLst>
                    <a:ext uri="{9D8B030D-6E8A-4147-A177-3AD203B41FA5}">
                      <a16:colId xmlns:a16="http://schemas.microsoft.com/office/drawing/2014/main" val="3259574021"/>
                    </a:ext>
                  </a:extLst>
                </a:gridCol>
              </a:tblGrid>
              <a:tr h="568942">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2649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主要针对</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和</a:t>
                      </a:r>
                      <a:r>
                        <a:rPr lang="en-US" altLang="zh-CN" sz="1600" b="0" dirty="0" smtClean="0">
                          <a:effectLst/>
                          <a:latin typeface="宋体" panose="02010600030101010101" pitchFamily="2" charset="-122"/>
                          <a:ea typeface="宋体" panose="02010600030101010101" pitchFamily="2" charset="-122"/>
                        </a:rPr>
                        <a:t>NEP</a:t>
                      </a:r>
                      <a:r>
                        <a:rPr lang="zh-CN" altLang="en-US" sz="1600" b="0" dirty="0" smtClean="0">
                          <a:effectLst/>
                          <a:latin typeface="宋体" panose="02010600030101010101" pitchFamily="2" charset="-122"/>
                          <a:ea typeface="宋体" panose="02010600030101010101" pitchFamily="2" charset="-122"/>
                        </a:rPr>
                        <a:t>开展对比，</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制定了</a:t>
                      </a:r>
                      <a:r>
                        <a:rPr lang="zh-CN" altLang="en-US" sz="1600" b="0" dirty="0" smtClean="0">
                          <a:solidFill>
                            <a:srgbClr val="FF0000"/>
                          </a:solidFill>
                          <a:effectLst/>
                          <a:latin typeface="宋体" panose="02010600030101010101" pitchFamily="2" charset="-122"/>
                          <a:ea typeface="宋体" panose="02010600030101010101" pitchFamily="2" charset="-122"/>
                        </a:rPr>
                        <a:t>标准实验协议</a:t>
                      </a:r>
                      <a:r>
                        <a:rPr lang="zh-CN" altLang="en-US" sz="1600" b="0" dirty="0" smtClean="0">
                          <a:effectLst/>
                          <a:latin typeface="宋体" panose="02010600030101010101" pitchFamily="2" charset="-122"/>
                          <a:ea typeface="宋体" panose="02010600030101010101" pitchFamily="2" charset="-122"/>
                        </a:rPr>
                        <a:t>，向模式组</a:t>
                      </a:r>
                      <a:r>
                        <a:rPr lang="zh-CN" altLang="en-US" sz="1600" b="0" dirty="0" smtClean="0">
                          <a:solidFill>
                            <a:srgbClr val="FF0000"/>
                          </a:solidFill>
                          <a:effectLst/>
                          <a:latin typeface="宋体" panose="02010600030101010101" pitchFamily="2" charset="-122"/>
                          <a:ea typeface="宋体" panose="02010600030101010101" pitchFamily="2" charset="-122"/>
                        </a:rPr>
                        <a:t>统一提供输入数据集</a:t>
                      </a:r>
                      <a:r>
                        <a:rPr lang="zh-CN" altLang="en-US" sz="1600" b="0" dirty="0" smtClean="0">
                          <a:effectLst/>
                          <a:latin typeface="宋体" panose="02010600030101010101" pitchFamily="2" charset="-122"/>
                          <a:ea typeface="宋体" panose="02010600030101010101" pitchFamily="2" charset="-122"/>
                        </a:rPr>
                        <a:t>。模式组按照标准实验协议模拟运算，并将结果提交给</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研究组，最后</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研究组对模拟结果进行统计学和可视化对比分析。</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758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De </a:t>
                      </a:r>
                      <a:r>
                        <a:rPr lang="en-US" altLang="zh-CN" sz="1200" b="0" dirty="0" err="1" smtClean="0">
                          <a:effectLst/>
                          <a:latin typeface="宋体" panose="02010600030101010101" pitchFamily="2" charset="-122"/>
                          <a:ea typeface="宋体" panose="02010600030101010101" pitchFamily="2" charset="-122"/>
                        </a:rPr>
                        <a:t>Gonçalves</a:t>
                      </a:r>
                      <a:endParaRPr lang="en-US" altLang="zh-CN" sz="12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(2013)</a:t>
                      </a:r>
                      <a:endParaRPr lang="zh-CN" altLang="zh-CN" sz="12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研究了亚马逊盆地的能量、水、碳循环</a:t>
                      </a:r>
                      <a:r>
                        <a:rPr lang="zh-CN" altLang="en-US" sz="1600" b="0" dirty="0" smtClean="0">
                          <a:effectLst/>
                          <a:latin typeface="宋体" panose="02010600030101010101" pitchFamily="2" charset="-122"/>
                          <a:ea typeface="宋体" panose="02010600030101010101" pitchFamily="2" charset="-122"/>
                        </a:rPr>
                        <a:t>过程，</a:t>
                      </a:r>
                      <a:r>
                        <a:rPr lang="zh-CN" altLang="en-US" sz="1600" b="0" dirty="0" smtClean="0">
                          <a:solidFill>
                            <a:srgbClr val="FF0000"/>
                          </a:solidFill>
                          <a:effectLst/>
                          <a:latin typeface="宋体" panose="02010600030101010101" pitchFamily="2" charset="-122"/>
                          <a:ea typeface="宋体" panose="02010600030101010101" pitchFamily="2" charset="-122"/>
                        </a:rPr>
                        <a:t>使用一致的驱动数据</a:t>
                      </a:r>
                      <a:r>
                        <a:rPr lang="zh-CN" altLang="en-US" sz="1600" b="0" dirty="0" smtClean="0">
                          <a:effectLst/>
                          <a:latin typeface="宋体" panose="02010600030101010101" pitchFamily="2" charset="-122"/>
                          <a:ea typeface="宋体" panose="02010600030101010101" pitchFamily="2" charset="-122"/>
                        </a:rPr>
                        <a:t>。研究分两个阶段，第一</a:t>
                      </a:r>
                      <a:r>
                        <a:rPr lang="zh-CN" altLang="en-US" sz="1600" b="0" dirty="0" smtClean="0">
                          <a:effectLst/>
                          <a:latin typeface="宋体" panose="02010600030101010101" pitchFamily="2" charset="-122"/>
                          <a:ea typeface="宋体" panose="02010600030101010101" pitchFamily="2" charset="-122"/>
                        </a:rPr>
                        <a:t>阶段在</a:t>
                      </a:r>
                      <a:r>
                        <a:rPr lang="en-US" altLang="zh-CN" sz="1600" b="0" dirty="0" smtClean="0">
                          <a:effectLst/>
                          <a:latin typeface="宋体" panose="02010600030101010101" pitchFamily="2" charset="-122"/>
                          <a:ea typeface="宋体" panose="02010600030101010101" pitchFamily="2" charset="-122"/>
                        </a:rPr>
                        <a:t>8</a:t>
                      </a:r>
                      <a:r>
                        <a:rPr lang="zh-CN" altLang="en-US" sz="1600" b="0" dirty="0" smtClean="0">
                          <a:effectLst/>
                          <a:latin typeface="宋体" panose="02010600030101010101" pitchFamily="2" charset="-122"/>
                          <a:ea typeface="宋体" panose="02010600030101010101" pitchFamily="2" charset="-122"/>
                        </a:rPr>
                        <a:t>个</a:t>
                      </a:r>
                      <a:r>
                        <a:rPr lang="zh-CN" altLang="en-US" sz="1600" b="0" dirty="0" smtClean="0">
                          <a:effectLst/>
                          <a:latin typeface="宋体" panose="02010600030101010101" pitchFamily="2" charset="-122"/>
                          <a:ea typeface="宋体" panose="02010600030101010101" pitchFamily="2" charset="-122"/>
                        </a:rPr>
                        <a:t>站点上模拟对比，</a:t>
                      </a:r>
                      <a:r>
                        <a:rPr lang="zh-CN" altLang="en-US" sz="1600" b="0" dirty="0" smtClean="0">
                          <a:effectLst/>
                          <a:latin typeface="宋体" panose="02010600030101010101" pitchFamily="2" charset="-122"/>
                          <a:ea typeface="宋体" panose="02010600030101010101" pitchFamily="2" charset="-122"/>
                        </a:rPr>
                        <a:t>第二阶段</a:t>
                      </a:r>
                      <a:r>
                        <a:rPr lang="zh-CN" altLang="en-US" sz="1600" b="0" dirty="0" smtClean="0">
                          <a:effectLst/>
                          <a:latin typeface="宋体" panose="02010600030101010101" pitchFamily="2" charset="-122"/>
                          <a:ea typeface="宋体" panose="02010600030101010101" pitchFamily="2" charset="-122"/>
                        </a:rPr>
                        <a:t>在亚马逊所有网格点</a:t>
                      </a:r>
                      <a:r>
                        <a:rPr lang="zh-CN" altLang="en-US" sz="1600" b="0" dirty="0" smtClean="0">
                          <a:effectLst/>
                          <a:latin typeface="宋体" panose="02010600030101010101" pitchFamily="2" charset="-122"/>
                          <a:ea typeface="宋体" panose="02010600030101010101" pitchFamily="2" charset="-122"/>
                        </a:rPr>
                        <a:t>上模拟。</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6203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Bondeau</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提供了</a:t>
                      </a:r>
                      <a:r>
                        <a:rPr lang="zh-CN" altLang="en-US" sz="1600" b="0" dirty="0" smtClean="0">
                          <a:solidFill>
                            <a:srgbClr val="FF0000"/>
                          </a:solidFill>
                          <a:effectLst/>
                          <a:latin typeface="宋体" panose="02010600030101010101" pitchFamily="2" charset="-122"/>
                          <a:ea typeface="宋体" panose="02010600030101010101" pitchFamily="2" charset="-122"/>
                        </a:rPr>
                        <a:t>公共的遥感、植被、气象数据</a:t>
                      </a:r>
                      <a:r>
                        <a:rPr lang="zh-CN" altLang="en-US" sz="1600" b="0" dirty="0" smtClean="0">
                          <a:effectLst/>
                          <a:latin typeface="宋体" panose="02010600030101010101" pitchFamily="2" charset="-122"/>
                          <a:ea typeface="宋体" panose="02010600030101010101" pitchFamily="2" charset="-122"/>
                        </a:rPr>
                        <a:t>，使用统一的数据处理分析工具保证对比的公平性。</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a:t>
                      </a:r>
                      <a:endParaRPr lang="en-US" altLang="zh-CN" sz="16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通过陆地碳循环模型和</a:t>
                      </a:r>
                      <a:r>
                        <a:rPr lang="zh-CN" altLang="en-US" sz="1600" b="0" dirty="0" smtClean="0">
                          <a:solidFill>
                            <a:srgbClr val="FF0000"/>
                          </a:solidFill>
                          <a:effectLst/>
                          <a:latin typeface="宋体" panose="02010600030101010101" pitchFamily="2" charset="-122"/>
                          <a:ea typeface="宋体" panose="02010600030101010101" pitchFamily="2" charset="-122"/>
                        </a:rPr>
                        <a:t>气候系统模式</a:t>
                      </a:r>
                      <a:r>
                        <a:rPr lang="zh-CN" altLang="en-US" sz="1600" b="0" dirty="0" smtClean="0">
                          <a:effectLst/>
                          <a:latin typeface="宋体" panose="02010600030101010101" pitchFamily="2" charset="-122"/>
                          <a:ea typeface="宋体" panose="02010600030101010101" pitchFamily="2" charset="-122"/>
                        </a:rPr>
                        <a:t>的耦合，研究陆地碳循环对未来气候和</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dirty="0" smtClean="0">
                          <a:effectLst/>
                          <a:latin typeface="宋体" panose="02010600030101010101" pitchFamily="2" charset="-122"/>
                          <a:ea typeface="宋体" panose="02010600030101010101" pitchFamily="2" charset="-122"/>
                        </a:rPr>
                        <a:t>浓度变化的响应。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Heimann</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研究陆地碳循环模型对</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baseline="0" dirty="0" smtClean="0">
                          <a:effectLst/>
                          <a:latin typeface="宋体" panose="02010600030101010101" pitchFamily="2" charset="-122"/>
                          <a:ea typeface="宋体" panose="02010600030101010101" pitchFamily="2" charset="-122"/>
                        </a:rPr>
                        <a:t>、</a:t>
                      </a:r>
                      <a:r>
                        <a:rPr lang="zh-CN" altLang="en-US" sz="1600" b="0" dirty="0" smtClean="0">
                          <a:effectLst/>
                          <a:latin typeface="宋体" panose="02010600030101010101" pitchFamily="2" charset="-122"/>
                          <a:ea typeface="宋体" panose="02010600030101010101" pitchFamily="2" charset="-122"/>
                        </a:rPr>
                        <a:t>气候以及土地利用变化的响应。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742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通过陆地碳循环模型与</a:t>
                      </a:r>
                      <a:r>
                        <a:rPr lang="zh-CN" altLang="en-US" sz="1600" b="0" dirty="0" smtClean="0">
                          <a:solidFill>
                            <a:srgbClr val="FF0000"/>
                          </a:solidFill>
                          <a:effectLst/>
                          <a:latin typeface="宋体" panose="02010600030101010101" pitchFamily="2" charset="-122"/>
                          <a:ea typeface="宋体" panose="02010600030101010101" pitchFamily="2" charset="-122"/>
                        </a:rPr>
                        <a:t>大气环流模式</a:t>
                      </a:r>
                      <a:r>
                        <a:rPr lang="zh-CN" altLang="en-US" sz="1600" b="0" dirty="0" smtClean="0">
                          <a:effectLst/>
                          <a:latin typeface="宋体" panose="02010600030101010101" pitchFamily="2" charset="-122"/>
                          <a:ea typeface="宋体" panose="02010600030101010101" pitchFamily="2" charset="-122"/>
                        </a:rPr>
                        <a:t>的耦合，对比</a:t>
                      </a:r>
                      <a:r>
                        <a:rPr lang="en-US" altLang="zh-CN" sz="1600" b="0" dirty="0" smtClean="0">
                          <a:effectLst/>
                          <a:latin typeface="宋体" panose="02010600030101010101" pitchFamily="2" charset="-122"/>
                          <a:ea typeface="宋体" panose="02010600030101010101" pitchFamily="2" charset="-122"/>
                        </a:rPr>
                        <a:t>CASA</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IBIS</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CN</a:t>
                      </a:r>
                      <a:r>
                        <a:rPr lang="zh-CN" altLang="en-US" sz="1600" b="0" dirty="0" smtClean="0">
                          <a:effectLst/>
                          <a:latin typeface="宋体" panose="02010600030101010101" pitchFamily="2" charset="-122"/>
                          <a:ea typeface="宋体" panose="02010600030101010101" pitchFamily="2" charset="-122"/>
                        </a:rPr>
                        <a:t>三个模型的</a:t>
                      </a:r>
                      <a:r>
                        <a:rPr lang="en-US" altLang="zh-CN" sz="1600" b="0" dirty="0" smtClean="0">
                          <a:effectLst/>
                          <a:latin typeface="宋体" panose="02010600030101010101" pitchFamily="2" charset="-122"/>
                          <a:ea typeface="宋体" panose="02010600030101010101" pitchFamily="2" charset="-122"/>
                        </a:rPr>
                        <a:t>LAI</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NEE</a:t>
                      </a:r>
                      <a:r>
                        <a:rPr lang="zh-CN" altLang="en-US" sz="1600" b="0" dirty="0" smtClean="0">
                          <a:effectLst/>
                          <a:latin typeface="宋体" panose="02010600030101010101" pitchFamily="2" charset="-122"/>
                          <a:ea typeface="宋体" panose="02010600030101010101" pitchFamily="2" charset="-122"/>
                        </a:rPr>
                        <a:t>等通量要素。</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sp>
        <p:nvSpPr>
          <p:cNvPr id="3" name="圆角矩形 2"/>
          <p:cNvSpPr/>
          <p:nvPr/>
        </p:nvSpPr>
        <p:spPr>
          <a:xfrm>
            <a:off x="5436097" y="2294520"/>
            <a:ext cx="2458500" cy="20705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制定标准实验协议，使用相同的驱动数据，分多个阶段对研究区域的模拟结果开展对比</a:t>
            </a:r>
            <a:endParaRPr lang="zh-CN" altLang="en-US" dirty="0">
              <a:solidFill>
                <a:schemeClr val="tx1"/>
              </a:solidFill>
            </a:endParaRPr>
          </a:p>
        </p:txBody>
      </p:sp>
      <p:sp>
        <p:nvSpPr>
          <p:cNvPr id="7" name="圆角矩形 6"/>
          <p:cNvSpPr/>
          <p:nvPr/>
        </p:nvSpPr>
        <p:spPr>
          <a:xfrm>
            <a:off x="5436096" y="4869160"/>
            <a:ext cx="2458500" cy="13681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通过陆地碳循环模型与其他大型模式的耦合，来预测未来气候情景下的植被生产力</a:t>
            </a:r>
            <a:endParaRPr lang="zh-CN" altLang="en-US" dirty="0">
              <a:solidFill>
                <a:schemeClr val="tx1"/>
              </a:solidFill>
            </a:endParaRPr>
          </a:p>
        </p:txBody>
      </p:sp>
    </p:spTree>
    <p:extLst>
      <p:ext uri="{BB962C8B-B14F-4D97-AF65-F5344CB8AC3E}">
        <p14:creationId xmlns:p14="http://schemas.microsoft.com/office/powerpoint/2010/main" val="392141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272215751"/>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2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err="1" smtClean="0">
                          <a:effectLst/>
                          <a:latin typeface="宋体" panose="02010600030101010101" pitchFamily="2" charset="-122"/>
                          <a:ea typeface="宋体" panose="02010600030101010101" pitchFamily="2" charset="-122"/>
                        </a:rPr>
                        <a:t>Randerson</a:t>
                      </a: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solidFill>
                            <a:srgbClr val="FF0000"/>
                          </a:solidFill>
                          <a:effectLst/>
                          <a:latin typeface="宋体" panose="02010600030101010101" pitchFamily="2" charset="-122"/>
                          <a:ea typeface="宋体" panose="02010600030101010101" pitchFamily="2" charset="-122"/>
                        </a:rPr>
                        <a:t>python</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Kim</a:t>
                      </a:r>
                    </a:p>
                    <a:p>
                      <a:pPr algn="ctr">
                        <a:spcAft>
                          <a:spcPts val="0"/>
                        </a:spcAft>
                      </a:pPr>
                      <a:r>
                        <a:rPr lang="en-US" altLang="zh-CN" sz="1200" b="0" dirty="0" smtClean="0">
                          <a:effectLst/>
                          <a:latin typeface="宋体" panose="02010600030101010101" pitchFamily="2" charset="-122"/>
                          <a:ea typeface="宋体" panose="02010600030101010101" pitchFamily="2" charset="-122"/>
                        </a:rPr>
                        <a:t>(2013, 2014)</a:t>
                      </a:r>
                      <a:endParaRPr lang="zh-CN" sz="12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solidFill>
                            <a:srgbClr val="FF0000"/>
                          </a:solidFill>
                          <a:effectLst/>
                          <a:latin typeface="宋体" panose="02010600030101010101" pitchFamily="2" charset="-122"/>
                          <a:ea typeface="宋体" panose="02010600030101010101" pitchFamily="2" charset="-122"/>
                        </a:rPr>
                        <a:t>conda</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，同时还提供</a:t>
                      </a:r>
                      <a:r>
                        <a:rPr lang="zh-CN" altLang="en-US" sz="1600" b="0" dirty="0" smtClean="0">
                          <a:solidFill>
                            <a:srgbClr val="FF0000"/>
                          </a:solidFill>
                          <a:effectLst/>
                          <a:latin typeface="宋体" panose="02010600030101010101" pitchFamily="2" charset="-122"/>
                          <a:ea typeface="宋体" panose="02010600030101010101" pitchFamily="2" charset="-122"/>
                        </a:rPr>
                        <a:t>虚拟机软件镜像环境</a:t>
                      </a:r>
                      <a:r>
                        <a:rPr lang="zh-CN" altLang="en-US" sz="1600" b="0" dirty="0" smtClean="0">
                          <a:effectLst/>
                          <a:latin typeface="宋体" panose="02010600030101010101" pitchFamily="2" charset="-122"/>
                          <a:ea typeface="宋体" panose="02010600030101010101" pitchFamily="2" charset="-122"/>
                        </a:rPr>
                        <a:t>，进一步降低了模型对比分析的难度。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Tree>
    <p:extLst>
      <p:ext uri="{BB962C8B-B14F-4D97-AF65-F5344CB8AC3E}">
        <p14:creationId xmlns:p14="http://schemas.microsoft.com/office/powerpoint/2010/main" val="40638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14197</TotalTime>
  <Words>5671</Words>
  <Application>Microsoft Office PowerPoint</Application>
  <PresentationFormat>全屏显示(4:3)</PresentationFormat>
  <Paragraphs>665</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黑体</vt:lpstr>
      <vt:lpstr>宋体</vt:lpstr>
      <vt:lpstr>微软雅黑</vt:lpstr>
      <vt:lpstr>Arial</vt:lpstr>
      <vt:lpstr>Broadway</vt:lpstr>
      <vt:lpstr>Calibri</vt:lpstr>
      <vt:lpstr>Times New Roman</vt:lpstr>
      <vt:lpstr>Verdana</vt:lpstr>
      <vt:lpstr>Wingdings</vt:lpstr>
      <vt:lpstr>主题1</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1259</cp:revision>
  <dcterms:created xsi:type="dcterms:W3CDTF">2015-01-29T11:37:37Z</dcterms:created>
  <dcterms:modified xsi:type="dcterms:W3CDTF">2019-05-19T19:36:59Z</dcterms:modified>
</cp:coreProperties>
</file>